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2.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ags/tag3.xml" ContentType="application/vnd.openxmlformats-officedocument.presentationml.tags+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tags/tag4.xml" ContentType="application/vnd.openxmlformats-officedocument.presentationml.tags+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tags/tag5.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6.xml" ContentType="application/vnd.openxmlformats-officedocument.theme+xml"/>
  <Override PartName="/ppt/tags/tag6.xml" ContentType="application/vnd.openxmlformats-officedocument.presentationml.tags+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7.xml" ContentType="application/vnd.openxmlformats-officedocument.theme+xml"/>
  <Override PartName="/ppt/tags/tag7.xml" ContentType="application/vnd.openxmlformats-officedocument.presentationml.tags+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8.xml" ContentType="application/vnd.openxmlformats-officedocument.theme+xml"/>
  <Override PartName="/ppt/tags/tag8.xml" ContentType="application/vnd.openxmlformats-officedocument.presentationml.tags+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9.xml" ContentType="application/vnd.openxmlformats-officedocument.theme+xml"/>
  <Override PartName="/ppt/tags/tag9.xml" ContentType="application/vnd.openxmlformats-officedocument.presentationml.tags+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0.xml" ContentType="application/vnd.openxmlformats-officedocument.theme+xml"/>
  <Override PartName="/ppt/tags/tag10.xml" ContentType="application/vnd.openxmlformats-officedocument.presentationml.tags+xml"/>
  <Override PartName="/ppt/theme/theme11.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0" r:id="rId2"/>
    <p:sldMasterId id="2147483679" r:id="rId3"/>
    <p:sldMasterId id="2147483689" r:id="rId4"/>
    <p:sldMasterId id="2147483698" r:id="rId5"/>
    <p:sldMasterId id="2147483721" r:id="rId6"/>
    <p:sldMasterId id="2147483727" r:id="rId7"/>
    <p:sldMasterId id="2147483737" r:id="rId8"/>
    <p:sldMasterId id="2147483747" r:id="rId9"/>
    <p:sldMasterId id="2147483757" r:id="rId10"/>
  </p:sldMasterIdLst>
  <p:notesMasterIdLst>
    <p:notesMasterId r:id="rId27"/>
  </p:notesMasterIdLst>
  <p:sldIdLst>
    <p:sldId id="327" r:id="rId11"/>
    <p:sldId id="328" r:id="rId12"/>
    <p:sldId id="292" r:id="rId13"/>
    <p:sldId id="330" r:id="rId14"/>
    <p:sldId id="315" r:id="rId15"/>
    <p:sldId id="309" r:id="rId16"/>
    <p:sldId id="331" r:id="rId17"/>
    <p:sldId id="337" r:id="rId18"/>
    <p:sldId id="334" r:id="rId19"/>
    <p:sldId id="340" r:id="rId20"/>
    <p:sldId id="342" r:id="rId21"/>
    <p:sldId id="338" r:id="rId22"/>
    <p:sldId id="343" r:id="rId23"/>
    <p:sldId id="333" r:id="rId24"/>
    <p:sldId id="296" r:id="rId25"/>
    <p:sldId id="341" r:id="rId26"/>
  </p:sldIdLst>
  <p:sldSz cx="9144000" cy="6858000" type="screen4x3"/>
  <p:notesSz cx="7315200" cy="9601200"/>
  <p:custDataLst>
    <p:tags r:id="rId2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A11A"/>
    <a:srgbClr val="F1A1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8"/>
  </p:normalViewPr>
  <p:slideViewPr>
    <p:cSldViewPr>
      <p:cViewPr varScale="1">
        <p:scale>
          <a:sx n="107" d="100"/>
          <a:sy n="107" d="100"/>
        </p:scale>
        <p:origin x="1760" y="1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notesMaster" Target="notesMasters/notesMaster1.xml"/><Relationship Id="rId28" Type="http://schemas.openxmlformats.org/officeDocument/2006/relationships/tags" Target="tags/tag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Master" Target="slideMasters/slideMaster10.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79425"/>
          </a:xfrm>
          <a:prstGeom prst="rect">
            <a:avLst/>
          </a:prstGeom>
        </p:spPr>
        <p:txBody>
          <a:bodyPr vert="horz" lIns="91440" tIns="45720" rIns="91440" bIns="45720" rtlCol="0"/>
          <a:lstStyle>
            <a:lvl1pPr algn="r">
              <a:defRPr sz="1200"/>
            </a:lvl1pPr>
          </a:lstStyle>
          <a:p>
            <a:fld id="{3F2D3D98-3078-437B-BC98-4EC73BB7A3A2}" type="datetimeFigureOut">
              <a:rPr lang="en-US" smtClean="0"/>
              <a:t>8/11/16</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lIns="91440" tIns="45720" rIns="91440" bIns="45720" rtlCol="0" anchor="b"/>
          <a:lstStyle>
            <a:lvl1pPr algn="r">
              <a:defRPr sz="1200"/>
            </a:lvl1pPr>
          </a:lstStyle>
          <a:p>
            <a:fld id="{77CCE9A7-038C-4296-A14D-88324537CF6F}" type="slidenum">
              <a:rPr lang="en-US" smtClean="0"/>
              <a:t>‹#›</a:t>
            </a:fld>
            <a:endParaRPr lang="en-US"/>
          </a:p>
        </p:txBody>
      </p:sp>
    </p:spTree>
    <p:extLst>
      <p:ext uri="{BB962C8B-B14F-4D97-AF65-F5344CB8AC3E}">
        <p14:creationId xmlns:p14="http://schemas.microsoft.com/office/powerpoint/2010/main" val="2105457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eg"/><Relationship Id="rId3"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eg"/><Relationship Id="rId3"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 Id="rId3" Type="http://schemas.openxmlformats.org/officeDocument/2006/relationships/image" Target="../media/image1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ontent Pag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32258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Orange Title Slide">
    <p:spTree>
      <p:nvGrpSpPr>
        <p:cNvPr id="1" name=""/>
        <p:cNvGrpSpPr/>
        <p:nvPr/>
      </p:nvGrpSpPr>
      <p:grpSpPr>
        <a:xfrm>
          <a:off x="0" y="0"/>
          <a:ext cx="0" cy="0"/>
          <a:chOff x="0" y="0"/>
          <a:chExt cx="0" cy="0"/>
        </a:xfrm>
      </p:grpSpPr>
      <p:pic>
        <p:nvPicPr>
          <p:cNvPr id="7" name="Picture 6" descr="PATTERNS_PPT-07.png"/>
          <p:cNvPicPr>
            <a:picLocks noChangeAspect="1"/>
          </p:cNvPicPr>
          <p:nvPr userDrawn="1"/>
        </p:nvPicPr>
        <p:blipFill rotWithShape="1">
          <a:blip r:embed="rId2" cstate="email">
            <a:extLst>
              <a:ext uri="{28A0092B-C50C-407E-A947-70E740481C1C}">
                <a14:useLocalDpi xmlns:a14="http://schemas.microsoft.com/office/drawing/2010/main"/>
              </a:ext>
            </a:extLst>
          </a:blip>
          <a:srcRect b="18396"/>
          <a:stretch/>
        </p:blipFill>
        <p:spPr>
          <a:xfrm>
            <a:off x="0" y="0"/>
            <a:ext cx="9144000" cy="5329905"/>
          </a:xfrm>
          <a:prstGeom prst="rect">
            <a:avLst/>
          </a:prstGeom>
        </p:spPr>
      </p:pic>
      <p:sp>
        <p:nvSpPr>
          <p:cNvPr id="2" name="Title 1"/>
          <p:cNvSpPr>
            <a:spLocks noGrp="1"/>
          </p:cNvSpPr>
          <p:nvPr>
            <p:ph type="ctrTitle" hasCustomPrompt="1"/>
          </p:nvPr>
        </p:nvSpPr>
        <p:spPr>
          <a:xfrm>
            <a:off x="609600" y="3733800"/>
            <a:ext cx="7772400" cy="1470025"/>
          </a:xfrm>
        </p:spPr>
        <p:txBody>
          <a:bodyPr>
            <a:normAutofit/>
          </a:bodyPr>
          <a:lstStyle>
            <a:lvl1pPr>
              <a:defRPr sz="3600" b="1" baseline="0">
                <a:solidFill>
                  <a:schemeClr val="bg1"/>
                </a:solidFill>
              </a:defRPr>
            </a:lvl1pPr>
          </a:lstStyle>
          <a:p>
            <a:r>
              <a:rPr lang="en-US" dirty="0" smtClean="0"/>
              <a:t>Headline is Arial </a:t>
            </a:r>
            <a:r>
              <a:rPr lang="en-US" dirty="0" err="1" smtClean="0"/>
              <a:t>36pt</a:t>
            </a:r>
            <a:r>
              <a:rPr lang="en-US" dirty="0" smtClean="0"/>
              <a:t/>
            </a:r>
            <a:br>
              <a:rPr lang="en-US" dirty="0" smtClean="0"/>
            </a:br>
            <a:r>
              <a:rPr lang="en-US" dirty="0" smtClean="0"/>
              <a:t>Bold, Two Lines</a:t>
            </a:r>
            <a:endParaRPr lang="en-US" dirty="0"/>
          </a:p>
        </p:txBody>
      </p:sp>
      <p:sp>
        <p:nvSpPr>
          <p:cNvPr id="3" name="Subtitle 2"/>
          <p:cNvSpPr>
            <a:spLocks noGrp="1"/>
          </p:cNvSpPr>
          <p:nvPr>
            <p:ph type="subTitle" idx="1" hasCustomPrompt="1"/>
          </p:nvPr>
        </p:nvSpPr>
        <p:spPr>
          <a:xfrm>
            <a:off x="609600" y="5714999"/>
            <a:ext cx="6400800" cy="685801"/>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p>
          <a:p>
            <a:r>
              <a:rPr lang="en-US" dirty="0" smtClean="0"/>
              <a:t>Two lines</a:t>
            </a:r>
            <a:endParaRPr lang="en-US" dirty="0"/>
          </a:p>
        </p:txBody>
      </p:sp>
    </p:spTree>
    <p:extLst>
      <p:ext uri="{BB962C8B-B14F-4D97-AF65-F5344CB8AC3E}">
        <p14:creationId xmlns:p14="http://schemas.microsoft.com/office/powerpoint/2010/main" val="76515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Purple Title Slide">
    <p:spTree>
      <p:nvGrpSpPr>
        <p:cNvPr id="1" name=""/>
        <p:cNvGrpSpPr/>
        <p:nvPr/>
      </p:nvGrpSpPr>
      <p:grpSpPr>
        <a:xfrm>
          <a:off x="0" y="0"/>
          <a:ext cx="0" cy="0"/>
          <a:chOff x="0" y="0"/>
          <a:chExt cx="0" cy="0"/>
        </a:xfrm>
      </p:grpSpPr>
      <p:pic>
        <p:nvPicPr>
          <p:cNvPr id="5" name="Picture 4"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b="18493"/>
          <a:stretch/>
        </p:blipFill>
        <p:spPr>
          <a:xfrm>
            <a:off x="0" y="1037"/>
            <a:ext cx="9144000" cy="5323560"/>
          </a:xfrm>
          <a:prstGeom prst="rect">
            <a:avLst/>
          </a:prstGeom>
        </p:spPr>
      </p:pic>
      <p:sp>
        <p:nvSpPr>
          <p:cNvPr id="2" name="Title 1"/>
          <p:cNvSpPr>
            <a:spLocks noGrp="1"/>
          </p:cNvSpPr>
          <p:nvPr>
            <p:ph type="ctrTitle" hasCustomPrompt="1"/>
          </p:nvPr>
        </p:nvSpPr>
        <p:spPr>
          <a:xfrm>
            <a:off x="609600" y="3733800"/>
            <a:ext cx="7772400" cy="1470025"/>
          </a:xfrm>
        </p:spPr>
        <p:txBody>
          <a:bodyPr>
            <a:normAutofit/>
          </a:bodyPr>
          <a:lstStyle>
            <a:lvl1pPr>
              <a:defRPr sz="3600" b="1" baseline="0">
                <a:solidFill>
                  <a:schemeClr val="bg1"/>
                </a:solidFill>
              </a:defRPr>
            </a:lvl1pPr>
          </a:lstStyle>
          <a:p>
            <a:r>
              <a:rPr lang="en-US" dirty="0" smtClean="0"/>
              <a:t>Headline is Arial </a:t>
            </a:r>
            <a:r>
              <a:rPr lang="en-US" dirty="0" err="1" smtClean="0"/>
              <a:t>36pt</a:t>
            </a:r>
            <a:r>
              <a:rPr lang="en-US" dirty="0" smtClean="0"/>
              <a:t/>
            </a:r>
            <a:br>
              <a:rPr lang="en-US" dirty="0" smtClean="0"/>
            </a:br>
            <a:r>
              <a:rPr lang="en-US" dirty="0" smtClean="0"/>
              <a:t>Bold, Two Lines</a:t>
            </a:r>
            <a:endParaRPr lang="en-US" dirty="0"/>
          </a:p>
        </p:txBody>
      </p:sp>
      <p:sp>
        <p:nvSpPr>
          <p:cNvPr id="3" name="Subtitle 2"/>
          <p:cNvSpPr>
            <a:spLocks noGrp="1"/>
          </p:cNvSpPr>
          <p:nvPr>
            <p:ph type="subTitle" idx="1" hasCustomPrompt="1"/>
          </p:nvPr>
        </p:nvSpPr>
        <p:spPr>
          <a:xfrm>
            <a:off x="609600" y="5714999"/>
            <a:ext cx="6400800" cy="685801"/>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p>
          <a:p>
            <a:r>
              <a:rPr lang="en-US" dirty="0" smtClean="0"/>
              <a:t>Two lines</a:t>
            </a:r>
            <a:endParaRPr lang="en-US" dirty="0"/>
          </a:p>
        </p:txBody>
      </p:sp>
    </p:spTree>
    <p:extLst>
      <p:ext uri="{BB962C8B-B14F-4D97-AF65-F5344CB8AC3E}">
        <p14:creationId xmlns:p14="http://schemas.microsoft.com/office/powerpoint/2010/main" val="9969906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Blue Title Slide">
    <p:spTree>
      <p:nvGrpSpPr>
        <p:cNvPr id="1" name=""/>
        <p:cNvGrpSpPr/>
        <p:nvPr/>
      </p:nvGrpSpPr>
      <p:grpSpPr>
        <a:xfrm>
          <a:off x="0" y="0"/>
          <a:ext cx="0" cy="0"/>
          <a:chOff x="0" y="0"/>
          <a:chExt cx="0" cy="0"/>
        </a:xfrm>
      </p:grpSpPr>
      <p:pic>
        <p:nvPicPr>
          <p:cNvPr id="6" name="Picture 5" descr="PATTERNS_PPT-05.png"/>
          <p:cNvPicPr>
            <a:picLocks noChangeAspect="1"/>
          </p:cNvPicPr>
          <p:nvPr userDrawn="1"/>
        </p:nvPicPr>
        <p:blipFill rotWithShape="1">
          <a:blip r:embed="rId2" cstate="email">
            <a:extLst>
              <a:ext uri="{28A0092B-C50C-407E-A947-70E740481C1C}">
                <a14:useLocalDpi xmlns:a14="http://schemas.microsoft.com/office/drawing/2010/main"/>
              </a:ext>
            </a:extLst>
          </a:blip>
          <a:srcRect b="18049"/>
          <a:stretch/>
        </p:blipFill>
        <p:spPr>
          <a:xfrm>
            <a:off x="0" y="-22679"/>
            <a:ext cx="9144000" cy="5352582"/>
          </a:xfrm>
          <a:prstGeom prst="rect">
            <a:avLst/>
          </a:prstGeom>
        </p:spPr>
      </p:pic>
      <p:sp>
        <p:nvSpPr>
          <p:cNvPr id="2" name="Title 1"/>
          <p:cNvSpPr>
            <a:spLocks noGrp="1"/>
          </p:cNvSpPr>
          <p:nvPr>
            <p:ph type="ctrTitle" hasCustomPrompt="1"/>
          </p:nvPr>
        </p:nvSpPr>
        <p:spPr>
          <a:xfrm>
            <a:off x="609600" y="3733800"/>
            <a:ext cx="7772400" cy="1470025"/>
          </a:xfrm>
        </p:spPr>
        <p:txBody>
          <a:bodyPr>
            <a:normAutofit/>
          </a:bodyPr>
          <a:lstStyle>
            <a:lvl1pPr>
              <a:defRPr sz="3600" b="1" baseline="0">
                <a:solidFill>
                  <a:schemeClr val="bg1"/>
                </a:solidFill>
              </a:defRPr>
            </a:lvl1pPr>
          </a:lstStyle>
          <a:p>
            <a:r>
              <a:rPr lang="en-US" dirty="0" smtClean="0"/>
              <a:t>Headline is Arial </a:t>
            </a:r>
            <a:r>
              <a:rPr lang="en-US" dirty="0" err="1" smtClean="0"/>
              <a:t>36pt</a:t>
            </a:r>
            <a:r>
              <a:rPr lang="en-US" dirty="0" smtClean="0"/>
              <a:t/>
            </a:r>
            <a:br>
              <a:rPr lang="en-US" dirty="0" smtClean="0"/>
            </a:br>
            <a:r>
              <a:rPr lang="en-US" dirty="0" smtClean="0"/>
              <a:t>Bold, Two Lines</a:t>
            </a:r>
            <a:endParaRPr lang="en-US" dirty="0"/>
          </a:p>
        </p:txBody>
      </p:sp>
      <p:sp>
        <p:nvSpPr>
          <p:cNvPr id="3" name="Subtitle 2"/>
          <p:cNvSpPr>
            <a:spLocks noGrp="1"/>
          </p:cNvSpPr>
          <p:nvPr>
            <p:ph type="subTitle" idx="1" hasCustomPrompt="1"/>
          </p:nvPr>
        </p:nvSpPr>
        <p:spPr>
          <a:xfrm>
            <a:off x="609600" y="5714999"/>
            <a:ext cx="6400800" cy="685801"/>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p>
          <a:p>
            <a:r>
              <a:rPr lang="en-US" dirty="0" smtClean="0"/>
              <a:t>Two lines</a:t>
            </a:r>
            <a:endParaRPr lang="en-US" dirty="0"/>
          </a:p>
        </p:txBody>
      </p:sp>
    </p:spTree>
    <p:extLst>
      <p:ext uri="{BB962C8B-B14F-4D97-AF65-F5344CB8AC3E}">
        <p14:creationId xmlns:p14="http://schemas.microsoft.com/office/powerpoint/2010/main" val="31609846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Green Title Slide">
    <p:spTree>
      <p:nvGrpSpPr>
        <p:cNvPr id="1" name=""/>
        <p:cNvGrpSpPr/>
        <p:nvPr/>
      </p:nvGrpSpPr>
      <p:grpSpPr>
        <a:xfrm>
          <a:off x="0" y="0"/>
          <a:ext cx="0" cy="0"/>
          <a:chOff x="0" y="0"/>
          <a:chExt cx="0" cy="0"/>
        </a:xfrm>
      </p:grpSpPr>
      <p:pic>
        <p:nvPicPr>
          <p:cNvPr id="6" name="Picture 5" descr="PATTERNS_PPT-06.png"/>
          <p:cNvPicPr>
            <a:picLocks noChangeAspect="1"/>
          </p:cNvPicPr>
          <p:nvPr userDrawn="1"/>
        </p:nvPicPr>
        <p:blipFill rotWithShape="1">
          <a:blip r:embed="rId2" cstate="email">
            <a:extLst>
              <a:ext uri="{28A0092B-C50C-407E-A947-70E740481C1C}">
                <a14:useLocalDpi xmlns:a14="http://schemas.microsoft.com/office/drawing/2010/main"/>
              </a:ext>
            </a:extLst>
          </a:blip>
          <a:srcRect b="16696"/>
          <a:stretch/>
        </p:blipFill>
        <p:spPr>
          <a:xfrm>
            <a:off x="0" y="-102060"/>
            <a:ext cx="9144000" cy="5440947"/>
          </a:xfrm>
          <a:prstGeom prst="rect">
            <a:avLst/>
          </a:prstGeom>
        </p:spPr>
      </p:pic>
      <p:sp>
        <p:nvSpPr>
          <p:cNvPr id="2" name="Title 1"/>
          <p:cNvSpPr>
            <a:spLocks noGrp="1"/>
          </p:cNvSpPr>
          <p:nvPr>
            <p:ph type="ctrTitle" hasCustomPrompt="1"/>
          </p:nvPr>
        </p:nvSpPr>
        <p:spPr>
          <a:xfrm>
            <a:off x="609600" y="3733800"/>
            <a:ext cx="7772400" cy="1470025"/>
          </a:xfrm>
        </p:spPr>
        <p:txBody>
          <a:bodyPr>
            <a:normAutofit/>
          </a:bodyPr>
          <a:lstStyle>
            <a:lvl1pPr>
              <a:defRPr sz="3600" b="1" baseline="0">
                <a:solidFill>
                  <a:schemeClr val="bg1"/>
                </a:solidFill>
              </a:defRPr>
            </a:lvl1pPr>
          </a:lstStyle>
          <a:p>
            <a:r>
              <a:rPr lang="en-US" dirty="0" smtClean="0"/>
              <a:t>Headline is Arial </a:t>
            </a:r>
            <a:r>
              <a:rPr lang="en-US" dirty="0" err="1" smtClean="0"/>
              <a:t>36pt</a:t>
            </a:r>
            <a:r>
              <a:rPr lang="en-US" dirty="0" smtClean="0"/>
              <a:t/>
            </a:r>
            <a:br>
              <a:rPr lang="en-US" dirty="0" smtClean="0"/>
            </a:br>
            <a:r>
              <a:rPr lang="en-US" dirty="0" smtClean="0"/>
              <a:t>Bold, Two Lines</a:t>
            </a:r>
            <a:endParaRPr lang="en-US" dirty="0"/>
          </a:p>
        </p:txBody>
      </p:sp>
      <p:sp>
        <p:nvSpPr>
          <p:cNvPr id="3" name="Subtitle 2"/>
          <p:cNvSpPr>
            <a:spLocks noGrp="1"/>
          </p:cNvSpPr>
          <p:nvPr>
            <p:ph type="subTitle" idx="1" hasCustomPrompt="1"/>
          </p:nvPr>
        </p:nvSpPr>
        <p:spPr>
          <a:xfrm>
            <a:off x="609600" y="5714999"/>
            <a:ext cx="6400800" cy="685801"/>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p>
          <a:p>
            <a:r>
              <a:rPr lang="en-US" dirty="0" smtClean="0"/>
              <a:t>Two lines</a:t>
            </a:r>
            <a:endParaRPr lang="en-US" dirty="0"/>
          </a:p>
        </p:txBody>
      </p:sp>
    </p:spTree>
    <p:extLst>
      <p:ext uri="{BB962C8B-B14F-4D97-AF65-F5344CB8AC3E}">
        <p14:creationId xmlns:p14="http://schemas.microsoft.com/office/powerpoint/2010/main" val="3613532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4_Image Title Slide_Orange">
    <p:spTree>
      <p:nvGrpSpPr>
        <p:cNvPr id="1" name=""/>
        <p:cNvGrpSpPr/>
        <p:nvPr/>
      </p:nvGrpSpPr>
      <p:grpSpPr>
        <a:xfrm>
          <a:off x="0" y="0"/>
          <a:ext cx="0" cy="0"/>
          <a:chOff x="0" y="0"/>
          <a:chExt cx="0" cy="0"/>
        </a:xfrm>
      </p:grpSpPr>
      <p:pic>
        <p:nvPicPr>
          <p:cNvPr id="6" name="Picture 5" descr="titlepage1_3.jpg"/>
          <p:cNvPicPr>
            <a:picLocks noChangeAspect="1"/>
          </p:cNvPicPr>
          <p:nvPr userDrawn="1"/>
        </p:nvPicPr>
        <p:blipFill rotWithShape="1">
          <a:blip r:embed="rId2" cstate="screen">
            <a:extLst>
              <a:ext uri="{28A0092B-C50C-407E-A947-70E740481C1C}">
                <a14:useLocalDpi xmlns:a14="http://schemas.microsoft.com/office/drawing/2010/main" val="0"/>
              </a:ext>
            </a:extLst>
          </a:blip>
          <a:srcRect t="6687"/>
          <a:stretch/>
        </p:blipFill>
        <p:spPr>
          <a:xfrm>
            <a:off x="0" y="-1"/>
            <a:ext cx="9144000" cy="5332829"/>
          </a:xfrm>
          <a:prstGeom prst="rect">
            <a:avLst/>
          </a:prstGeom>
        </p:spPr>
      </p:pic>
      <p:pic>
        <p:nvPicPr>
          <p:cNvPr id="7" name="Picture 6" descr="orange_over image.png"/>
          <p:cNvPicPr>
            <a:picLocks noChangeAspect="1"/>
          </p:cNvPicPr>
          <p:nvPr userDrawn="1"/>
        </p:nvPicPr>
        <p:blipFill rotWithShape="1">
          <a:blip r:embed="rId3" cstate="email">
            <a:extLst>
              <a:ext uri="{28A0092B-C50C-407E-A947-70E740481C1C}">
                <a14:useLocalDpi xmlns:a14="http://schemas.microsoft.com/office/drawing/2010/main"/>
              </a:ext>
            </a:extLst>
          </a:blip>
          <a:srcRect t="46780" b="10197"/>
          <a:stretch/>
        </p:blipFill>
        <p:spPr>
          <a:xfrm>
            <a:off x="0" y="2382251"/>
            <a:ext cx="9144000" cy="2950578"/>
          </a:xfrm>
          <a:prstGeom prst="rect">
            <a:avLst/>
          </a:prstGeom>
        </p:spPr>
      </p:pic>
      <p:sp>
        <p:nvSpPr>
          <p:cNvPr id="2" name="Title 1"/>
          <p:cNvSpPr>
            <a:spLocks noGrp="1"/>
          </p:cNvSpPr>
          <p:nvPr>
            <p:ph type="ctrTitle" hasCustomPrompt="1"/>
          </p:nvPr>
        </p:nvSpPr>
        <p:spPr>
          <a:xfrm>
            <a:off x="609600" y="3733800"/>
            <a:ext cx="7772400" cy="1470025"/>
          </a:xfrm>
        </p:spPr>
        <p:txBody>
          <a:bodyPr>
            <a:normAutofit/>
          </a:bodyPr>
          <a:lstStyle>
            <a:lvl1pPr>
              <a:defRPr sz="3600" b="1" baseline="0">
                <a:solidFill>
                  <a:schemeClr val="bg1"/>
                </a:solidFill>
              </a:defRPr>
            </a:lvl1pPr>
          </a:lstStyle>
          <a:p>
            <a:r>
              <a:rPr lang="en-US" dirty="0" smtClean="0"/>
              <a:t>Headline is Arial </a:t>
            </a:r>
            <a:r>
              <a:rPr lang="en-US" dirty="0" err="1" smtClean="0"/>
              <a:t>36pt</a:t>
            </a:r>
            <a:r>
              <a:rPr lang="en-US" dirty="0" smtClean="0"/>
              <a:t/>
            </a:r>
            <a:br>
              <a:rPr lang="en-US" dirty="0" smtClean="0"/>
            </a:br>
            <a:r>
              <a:rPr lang="en-US" dirty="0" smtClean="0"/>
              <a:t>Bold, Two Lines</a:t>
            </a:r>
            <a:endParaRPr lang="en-US" dirty="0"/>
          </a:p>
        </p:txBody>
      </p:sp>
      <p:sp>
        <p:nvSpPr>
          <p:cNvPr id="3" name="Subtitle 2"/>
          <p:cNvSpPr>
            <a:spLocks noGrp="1"/>
          </p:cNvSpPr>
          <p:nvPr>
            <p:ph type="subTitle" idx="1" hasCustomPrompt="1"/>
          </p:nvPr>
        </p:nvSpPr>
        <p:spPr>
          <a:xfrm>
            <a:off x="609600" y="5714999"/>
            <a:ext cx="6400800" cy="685801"/>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p>
          <a:p>
            <a:r>
              <a:rPr lang="en-US" dirty="0" smtClean="0"/>
              <a:t>Two lines</a:t>
            </a:r>
            <a:endParaRPr lang="en-US" dirty="0"/>
          </a:p>
        </p:txBody>
      </p:sp>
    </p:spTree>
    <p:extLst>
      <p:ext uri="{BB962C8B-B14F-4D97-AF65-F5344CB8AC3E}">
        <p14:creationId xmlns:p14="http://schemas.microsoft.com/office/powerpoint/2010/main" val="15206605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2_Image Title Slide_Purple">
    <p:spTree>
      <p:nvGrpSpPr>
        <p:cNvPr id="1" name=""/>
        <p:cNvGrpSpPr/>
        <p:nvPr/>
      </p:nvGrpSpPr>
      <p:grpSpPr>
        <a:xfrm>
          <a:off x="0" y="0"/>
          <a:ext cx="0" cy="0"/>
          <a:chOff x="0" y="0"/>
          <a:chExt cx="0" cy="0"/>
        </a:xfrm>
      </p:grpSpPr>
      <p:pic>
        <p:nvPicPr>
          <p:cNvPr id="6" name="Picture 5" descr="titlepage1_2.jpg"/>
          <p:cNvPicPr>
            <a:picLocks noChangeAspect="1"/>
          </p:cNvPicPr>
          <p:nvPr userDrawn="1"/>
        </p:nvPicPr>
        <p:blipFill rotWithShape="1">
          <a:blip r:embed="rId2" cstate="screen">
            <a:extLst>
              <a:ext uri="{28A0092B-C50C-407E-A947-70E740481C1C}">
                <a14:useLocalDpi xmlns:a14="http://schemas.microsoft.com/office/drawing/2010/main" val="0"/>
              </a:ext>
            </a:extLst>
          </a:blip>
          <a:srcRect t="6687"/>
          <a:stretch/>
        </p:blipFill>
        <p:spPr>
          <a:xfrm>
            <a:off x="0" y="0"/>
            <a:ext cx="9144000" cy="5332830"/>
          </a:xfrm>
          <a:prstGeom prst="rect">
            <a:avLst/>
          </a:prstGeom>
        </p:spPr>
      </p:pic>
      <p:pic>
        <p:nvPicPr>
          <p:cNvPr id="7" name="Picture 6" descr="purple_overimage.png"/>
          <p:cNvPicPr>
            <a:picLocks noChangeAspect="1"/>
          </p:cNvPicPr>
          <p:nvPr userDrawn="1"/>
        </p:nvPicPr>
        <p:blipFill rotWithShape="1">
          <a:blip r:embed="rId3" cstate="email">
            <a:extLst>
              <a:ext uri="{28A0092B-C50C-407E-A947-70E740481C1C}">
                <a14:useLocalDpi xmlns:a14="http://schemas.microsoft.com/office/drawing/2010/main"/>
              </a:ext>
            </a:extLst>
          </a:blip>
          <a:srcRect b="6187"/>
          <a:stretch/>
        </p:blipFill>
        <p:spPr>
          <a:xfrm>
            <a:off x="0" y="2581686"/>
            <a:ext cx="9144000" cy="2751144"/>
          </a:xfrm>
          <a:prstGeom prst="rect">
            <a:avLst/>
          </a:prstGeom>
        </p:spPr>
      </p:pic>
      <p:sp>
        <p:nvSpPr>
          <p:cNvPr id="2" name="Title 1"/>
          <p:cNvSpPr>
            <a:spLocks noGrp="1"/>
          </p:cNvSpPr>
          <p:nvPr>
            <p:ph type="ctrTitle" hasCustomPrompt="1"/>
          </p:nvPr>
        </p:nvSpPr>
        <p:spPr>
          <a:xfrm>
            <a:off x="609600" y="3733800"/>
            <a:ext cx="7772400" cy="1470025"/>
          </a:xfrm>
        </p:spPr>
        <p:txBody>
          <a:bodyPr>
            <a:normAutofit/>
          </a:bodyPr>
          <a:lstStyle>
            <a:lvl1pPr>
              <a:defRPr sz="3600" b="1" baseline="0">
                <a:solidFill>
                  <a:schemeClr val="bg1"/>
                </a:solidFill>
              </a:defRPr>
            </a:lvl1pPr>
          </a:lstStyle>
          <a:p>
            <a:r>
              <a:rPr lang="en-US" dirty="0" smtClean="0"/>
              <a:t>Headline is Arial </a:t>
            </a:r>
            <a:r>
              <a:rPr lang="en-US" dirty="0" err="1" smtClean="0"/>
              <a:t>36pt</a:t>
            </a:r>
            <a:r>
              <a:rPr lang="en-US" dirty="0" smtClean="0"/>
              <a:t/>
            </a:r>
            <a:br>
              <a:rPr lang="en-US" dirty="0" smtClean="0"/>
            </a:br>
            <a:r>
              <a:rPr lang="en-US" dirty="0" smtClean="0"/>
              <a:t>Bold, Two Lines</a:t>
            </a:r>
            <a:endParaRPr lang="en-US" dirty="0"/>
          </a:p>
        </p:txBody>
      </p:sp>
      <p:sp>
        <p:nvSpPr>
          <p:cNvPr id="3" name="Subtitle 2"/>
          <p:cNvSpPr>
            <a:spLocks noGrp="1"/>
          </p:cNvSpPr>
          <p:nvPr>
            <p:ph type="subTitle" idx="1" hasCustomPrompt="1"/>
          </p:nvPr>
        </p:nvSpPr>
        <p:spPr>
          <a:xfrm>
            <a:off x="609600" y="5714999"/>
            <a:ext cx="6400800" cy="685801"/>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p>
          <a:p>
            <a:r>
              <a:rPr lang="en-US" dirty="0" smtClean="0"/>
              <a:t>Two lines</a:t>
            </a:r>
            <a:endParaRPr lang="en-US" dirty="0"/>
          </a:p>
        </p:txBody>
      </p:sp>
    </p:spTree>
    <p:extLst>
      <p:ext uri="{BB962C8B-B14F-4D97-AF65-F5344CB8AC3E}">
        <p14:creationId xmlns:p14="http://schemas.microsoft.com/office/powerpoint/2010/main" val="2358636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3_ Image Title Slide_Blue">
    <p:spTree>
      <p:nvGrpSpPr>
        <p:cNvPr id="1" name=""/>
        <p:cNvGrpSpPr/>
        <p:nvPr/>
      </p:nvGrpSpPr>
      <p:grpSpPr>
        <a:xfrm>
          <a:off x="0" y="0"/>
          <a:ext cx="0" cy="0"/>
          <a:chOff x="0" y="0"/>
          <a:chExt cx="0" cy="0"/>
        </a:xfrm>
      </p:grpSpPr>
      <p:pic>
        <p:nvPicPr>
          <p:cNvPr id="6" name="Picture 5" descr="titlepage1_1.jpg"/>
          <p:cNvPicPr>
            <a:picLocks noChangeAspect="1"/>
          </p:cNvPicPr>
          <p:nvPr userDrawn="1"/>
        </p:nvPicPr>
        <p:blipFill rotWithShape="1">
          <a:blip r:embed="rId2" cstate="screen">
            <a:extLst>
              <a:ext uri="{28A0092B-C50C-407E-A947-70E740481C1C}">
                <a14:useLocalDpi xmlns:a14="http://schemas.microsoft.com/office/drawing/2010/main" val="0"/>
              </a:ext>
            </a:extLst>
          </a:blip>
          <a:srcRect b="6687"/>
          <a:stretch/>
        </p:blipFill>
        <p:spPr>
          <a:xfrm>
            <a:off x="0" y="0"/>
            <a:ext cx="9144000" cy="5332830"/>
          </a:xfrm>
          <a:prstGeom prst="rect">
            <a:avLst/>
          </a:prstGeom>
        </p:spPr>
      </p:pic>
      <p:pic>
        <p:nvPicPr>
          <p:cNvPr id="7" name="Picture 6" descr="blue_over image.png"/>
          <p:cNvPicPr>
            <a:picLocks noChangeAspect="1"/>
          </p:cNvPicPr>
          <p:nvPr userDrawn="1"/>
        </p:nvPicPr>
        <p:blipFill rotWithShape="1">
          <a:blip r:embed="rId3" cstate="email">
            <a:extLst>
              <a:ext uri="{28A0092B-C50C-407E-A947-70E740481C1C}">
                <a14:useLocalDpi xmlns:a14="http://schemas.microsoft.com/office/drawing/2010/main"/>
              </a:ext>
            </a:extLst>
          </a:blip>
          <a:srcRect b="1254"/>
          <a:stretch/>
        </p:blipFill>
        <p:spPr>
          <a:xfrm>
            <a:off x="0" y="917153"/>
            <a:ext cx="9144000" cy="4415677"/>
          </a:xfrm>
          <a:prstGeom prst="rect">
            <a:avLst/>
          </a:prstGeom>
        </p:spPr>
      </p:pic>
      <p:sp>
        <p:nvSpPr>
          <p:cNvPr id="2" name="Title 1"/>
          <p:cNvSpPr>
            <a:spLocks noGrp="1"/>
          </p:cNvSpPr>
          <p:nvPr>
            <p:ph type="ctrTitle" hasCustomPrompt="1"/>
          </p:nvPr>
        </p:nvSpPr>
        <p:spPr>
          <a:xfrm>
            <a:off x="609600" y="3733800"/>
            <a:ext cx="7772400" cy="1470025"/>
          </a:xfrm>
        </p:spPr>
        <p:txBody>
          <a:bodyPr>
            <a:normAutofit/>
          </a:bodyPr>
          <a:lstStyle>
            <a:lvl1pPr>
              <a:defRPr sz="3600" b="1" baseline="0">
                <a:solidFill>
                  <a:schemeClr val="bg1"/>
                </a:solidFill>
              </a:defRPr>
            </a:lvl1pPr>
          </a:lstStyle>
          <a:p>
            <a:r>
              <a:rPr lang="en-US" dirty="0" smtClean="0"/>
              <a:t>Headline is Arial </a:t>
            </a:r>
            <a:r>
              <a:rPr lang="en-US" dirty="0" err="1" smtClean="0"/>
              <a:t>36pt</a:t>
            </a:r>
            <a:r>
              <a:rPr lang="en-US" dirty="0" smtClean="0"/>
              <a:t/>
            </a:r>
            <a:br>
              <a:rPr lang="en-US" dirty="0" smtClean="0"/>
            </a:br>
            <a:r>
              <a:rPr lang="en-US" dirty="0" smtClean="0"/>
              <a:t>Bold, Two Lines</a:t>
            </a:r>
            <a:endParaRPr lang="en-US" dirty="0"/>
          </a:p>
        </p:txBody>
      </p:sp>
      <p:sp>
        <p:nvSpPr>
          <p:cNvPr id="3" name="Subtitle 2"/>
          <p:cNvSpPr>
            <a:spLocks noGrp="1"/>
          </p:cNvSpPr>
          <p:nvPr>
            <p:ph type="subTitle" idx="1" hasCustomPrompt="1"/>
          </p:nvPr>
        </p:nvSpPr>
        <p:spPr>
          <a:xfrm>
            <a:off x="609600" y="5714999"/>
            <a:ext cx="6400800" cy="685801"/>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p>
          <a:p>
            <a:r>
              <a:rPr lang="en-US" dirty="0" smtClean="0"/>
              <a:t>Two lines</a:t>
            </a:r>
            <a:endParaRPr lang="en-US" dirty="0"/>
          </a:p>
        </p:txBody>
      </p:sp>
    </p:spTree>
    <p:extLst>
      <p:ext uri="{BB962C8B-B14F-4D97-AF65-F5344CB8AC3E}">
        <p14:creationId xmlns:p14="http://schemas.microsoft.com/office/powerpoint/2010/main" val="11898161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4_Image Title Slide_Green">
    <p:spTree>
      <p:nvGrpSpPr>
        <p:cNvPr id="1" name=""/>
        <p:cNvGrpSpPr/>
        <p:nvPr/>
      </p:nvGrpSpPr>
      <p:grpSpPr>
        <a:xfrm>
          <a:off x="0" y="0"/>
          <a:ext cx="0" cy="0"/>
          <a:chOff x="0" y="0"/>
          <a:chExt cx="0" cy="0"/>
        </a:xfrm>
      </p:grpSpPr>
      <p:pic>
        <p:nvPicPr>
          <p:cNvPr id="6" name="Picture 5" descr="1.png"/>
          <p:cNvPicPr>
            <a:picLocks noChangeAspect="1"/>
          </p:cNvPicPr>
          <p:nvPr userDrawn="1"/>
        </p:nvPicPr>
        <p:blipFill rotWithShape="1">
          <a:blip r:embed="rId2" cstate="email">
            <a:extLst>
              <a:ext uri="{28A0092B-C50C-407E-A947-70E740481C1C}">
                <a14:useLocalDpi xmlns:a14="http://schemas.microsoft.com/office/drawing/2010/main"/>
              </a:ext>
            </a:extLst>
          </a:blip>
          <a:srcRect t="5228"/>
          <a:stretch/>
        </p:blipFill>
        <p:spPr>
          <a:xfrm>
            <a:off x="0" y="-79380"/>
            <a:ext cx="9144000" cy="5416216"/>
          </a:xfrm>
          <a:prstGeom prst="rect">
            <a:avLst/>
          </a:prstGeom>
        </p:spPr>
      </p:pic>
      <p:pic>
        <p:nvPicPr>
          <p:cNvPr id="7" name="Picture 6" descr="green_overimage.png"/>
          <p:cNvPicPr>
            <a:picLocks noChangeAspect="1"/>
          </p:cNvPicPr>
          <p:nvPr userDrawn="1"/>
        </p:nvPicPr>
        <p:blipFill rotWithShape="1">
          <a:blip r:embed="rId3" cstate="email">
            <a:extLst>
              <a:ext uri="{28A0092B-C50C-407E-A947-70E740481C1C}">
                <a14:useLocalDpi xmlns:a14="http://schemas.microsoft.com/office/drawing/2010/main"/>
              </a:ext>
            </a:extLst>
          </a:blip>
          <a:srcRect b="2095"/>
          <a:stretch/>
        </p:blipFill>
        <p:spPr>
          <a:xfrm>
            <a:off x="0" y="1606248"/>
            <a:ext cx="9144000" cy="3723655"/>
          </a:xfrm>
          <a:prstGeom prst="rect">
            <a:avLst/>
          </a:prstGeom>
        </p:spPr>
      </p:pic>
      <p:sp>
        <p:nvSpPr>
          <p:cNvPr id="2" name="Title 1"/>
          <p:cNvSpPr>
            <a:spLocks noGrp="1"/>
          </p:cNvSpPr>
          <p:nvPr>
            <p:ph type="ctrTitle" hasCustomPrompt="1"/>
          </p:nvPr>
        </p:nvSpPr>
        <p:spPr>
          <a:xfrm>
            <a:off x="609600" y="3733800"/>
            <a:ext cx="7772400" cy="1470025"/>
          </a:xfrm>
        </p:spPr>
        <p:txBody>
          <a:bodyPr>
            <a:normAutofit/>
          </a:bodyPr>
          <a:lstStyle>
            <a:lvl1pPr>
              <a:defRPr sz="3600" b="1" baseline="0">
                <a:solidFill>
                  <a:schemeClr val="bg1"/>
                </a:solidFill>
              </a:defRPr>
            </a:lvl1pPr>
          </a:lstStyle>
          <a:p>
            <a:r>
              <a:rPr lang="en-US" dirty="0" smtClean="0"/>
              <a:t>Headline is Arial </a:t>
            </a:r>
            <a:r>
              <a:rPr lang="en-US" dirty="0" err="1" smtClean="0"/>
              <a:t>36pt</a:t>
            </a:r>
            <a:r>
              <a:rPr lang="en-US" dirty="0" smtClean="0"/>
              <a:t/>
            </a:r>
            <a:br>
              <a:rPr lang="en-US" dirty="0" smtClean="0"/>
            </a:br>
            <a:r>
              <a:rPr lang="en-US" dirty="0" smtClean="0"/>
              <a:t>Bold, Two Lines</a:t>
            </a:r>
            <a:endParaRPr lang="en-US" dirty="0"/>
          </a:p>
        </p:txBody>
      </p:sp>
      <p:sp>
        <p:nvSpPr>
          <p:cNvPr id="3" name="Subtitle 2"/>
          <p:cNvSpPr>
            <a:spLocks noGrp="1"/>
          </p:cNvSpPr>
          <p:nvPr>
            <p:ph type="subTitle" idx="1" hasCustomPrompt="1"/>
          </p:nvPr>
        </p:nvSpPr>
        <p:spPr>
          <a:xfrm>
            <a:off x="609600" y="5714999"/>
            <a:ext cx="6400800" cy="685801"/>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p>
          <a:p>
            <a:r>
              <a:rPr lang="en-US" dirty="0" smtClean="0"/>
              <a:t>Two lines</a:t>
            </a:r>
            <a:endParaRPr lang="en-US" dirty="0"/>
          </a:p>
        </p:txBody>
      </p:sp>
    </p:spTree>
    <p:extLst>
      <p:ext uri="{BB962C8B-B14F-4D97-AF65-F5344CB8AC3E}">
        <p14:creationId xmlns:p14="http://schemas.microsoft.com/office/powerpoint/2010/main" val="18852603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ontent Pag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53135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r Divider Page 2">
    <p:spTree>
      <p:nvGrpSpPr>
        <p:cNvPr id="1" name=""/>
        <p:cNvGrpSpPr/>
        <p:nvPr/>
      </p:nvGrpSpPr>
      <p:grpSpPr>
        <a:xfrm>
          <a:off x="0" y="0"/>
          <a:ext cx="0" cy="0"/>
          <a:chOff x="0" y="0"/>
          <a:chExt cx="0" cy="0"/>
        </a:xfrm>
      </p:grpSpPr>
      <p:pic>
        <p:nvPicPr>
          <p:cNvPr id="2" name="Picture 1"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t="46550" b="16696"/>
          <a:stretch/>
        </p:blipFill>
        <p:spPr>
          <a:xfrm>
            <a:off x="0" y="3040380"/>
            <a:ext cx="9144000" cy="2400567"/>
          </a:xfrm>
          <a:prstGeom prst="rect">
            <a:avLst/>
          </a:prstGeom>
        </p:spPr>
      </p:pic>
      <p:pic>
        <p:nvPicPr>
          <p:cNvPr id="4" name="Picture 3" descr="ADP-Red-Logo-w-Tag-RGB-Rig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
        <p:nvSpPr>
          <p:cNvPr id="7" name="Text Placeholder 5"/>
          <p:cNvSpPr>
            <a:spLocks noGrp="1"/>
          </p:cNvSpPr>
          <p:nvPr>
            <p:ph type="body" sz="quarter" idx="14" hasCustomPrompt="1"/>
          </p:nvPr>
        </p:nvSpPr>
        <p:spPr>
          <a:xfrm>
            <a:off x="2391569" y="6523038"/>
            <a:ext cx="4360862" cy="201612"/>
          </a:xfrm>
          <a:prstGeom prst="rect">
            <a:avLst/>
          </a:prstGeom>
        </p:spPr>
        <p:txBody>
          <a:bodyPr/>
          <a:lstStyle>
            <a:lvl1pPr marL="0" indent="0" algn="ctr">
              <a:buNone/>
              <a:defRPr sz="800">
                <a:latin typeface="Arial"/>
                <a:cs typeface="Arial"/>
              </a:defRPr>
            </a:lvl1pPr>
          </a:lstStyle>
          <a:p>
            <a:pPr lvl="0"/>
            <a:r>
              <a:rPr lang="en-US" dirty="0" smtClean="0"/>
              <a:t>Copyright © 2015 ADP, LLC. Proprietary and Confidential. </a:t>
            </a:r>
            <a:endParaRPr lang="en-US" dirty="0"/>
          </a:p>
        </p:txBody>
      </p:sp>
      <p:sp>
        <p:nvSpPr>
          <p:cNvPr id="10" name="Title Placeholder 1"/>
          <p:cNvSpPr>
            <a:spLocks noGrp="1"/>
          </p:cNvSpPr>
          <p:nvPr>
            <p:ph type="title" hasCustomPrompt="1"/>
          </p:nvPr>
        </p:nvSpPr>
        <p:spPr>
          <a:xfrm>
            <a:off x="457200" y="4008438"/>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0" y="5769518"/>
            <a:ext cx="7058025" cy="620587"/>
          </a:xfrm>
          <a:prstGeom prst="rect">
            <a:avLst/>
          </a:prstGeo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2586025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or Divider Page 2">
    <p:spTree>
      <p:nvGrpSpPr>
        <p:cNvPr id="1" name=""/>
        <p:cNvGrpSpPr/>
        <p:nvPr/>
      </p:nvGrpSpPr>
      <p:grpSpPr>
        <a:xfrm>
          <a:off x="0" y="0"/>
          <a:ext cx="0" cy="0"/>
          <a:chOff x="0" y="0"/>
          <a:chExt cx="0" cy="0"/>
        </a:xfrm>
      </p:grpSpPr>
      <p:pic>
        <p:nvPicPr>
          <p:cNvPr id="2" name="Picture 1"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t="46550" b="16696"/>
          <a:stretch/>
        </p:blipFill>
        <p:spPr>
          <a:xfrm>
            <a:off x="0" y="3040380"/>
            <a:ext cx="9144000" cy="2400567"/>
          </a:xfrm>
          <a:prstGeom prst="rect">
            <a:avLst/>
          </a:prstGeom>
        </p:spPr>
      </p:pic>
      <p:sp>
        <p:nvSpPr>
          <p:cNvPr id="10" name="Title Placeholder 1"/>
          <p:cNvSpPr>
            <a:spLocks noGrp="1"/>
          </p:cNvSpPr>
          <p:nvPr>
            <p:ph type="title" hasCustomPrompt="1"/>
          </p:nvPr>
        </p:nvSpPr>
        <p:spPr>
          <a:xfrm>
            <a:off x="457200" y="4008438"/>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0" y="5769518"/>
            <a:ext cx="7058025" cy="620587"/>
          </a:xfrm>
          <a:prstGeom prst="rect">
            <a:avLst/>
          </a:prstGeo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3743260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291765"/>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spTree>
    <p:extLst>
      <p:ext uri="{BB962C8B-B14F-4D97-AF65-F5344CB8AC3E}">
        <p14:creationId xmlns:p14="http://schemas.microsoft.com/office/powerpoint/2010/main" val="3239554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291765"/>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82000" y="6553200"/>
            <a:ext cx="685800" cy="274320"/>
          </a:xfrm>
          <a:prstGeom prst="rect">
            <a:avLst/>
          </a:prstGeom>
        </p:spPr>
      </p:pic>
    </p:spTree>
    <p:extLst>
      <p:ext uri="{BB962C8B-B14F-4D97-AF65-F5344CB8AC3E}">
        <p14:creationId xmlns:p14="http://schemas.microsoft.com/office/powerpoint/2010/main" val="22240571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5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14456030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9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17320977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8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41869718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1520" y="44068"/>
            <a:ext cx="7542133" cy="831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890898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a:solidFill>
                <a:prstClr val="white"/>
              </a:solidFill>
            </a:endParaRPr>
          </a:p>
        </p:txBody>
      </p:sp>
      <p:sp>
        <p:nvSpPr>
          <p:cNvPr id="6" name="Text Placeholder 10"/>
          <p:cNvSpPr>
            <a:spLocks noGrp="1"/>
          </p:cNvSpPr>
          <p:nvPr>
            <p:ph type="body" sz="quarter" idx="10" hasCustomPrompt="1"/>
          </p:nvPr>
        </p:nvSpPr>
        <p:spPr>
          <a:xfrm>
            <a:off x="230188" y="679451"/>
            <a:ext cx="7942262" cy="770467"/>
          </a:xfrm>
          <a:prstGeom prst="rect">
            <a:avLst/>
          </a:prstGeom>
        </p:spPr>
        <p:txBody>
          <a:bodyPr/>
          <a:lstStyle>
            <a:lvl1pPr marL="0" indent="0">
              <a:buNone/>
              <a:defRPr lang="en-US" sz="2800" b="1" kern="1200" dirty="0" smtClean="0">
                <a:solidFill>
                  <a:srgbClr val="6F6F73"/>
                </a:solidFill>
                <a:latin typeface="Arial"/>
                <a:ea typeface="+mn-ea"/>
                <a:cs typeface="Arial"/>
              </a:defRPr>
            </a:lvl1pPr>
            <a:lvl2pPr>
              <a:defRPr lang="en-US" sz="2800" b="1" kern="1200" dirty="0" smtClean="0">
                <a:solidFill>
                  <a:srgbClr val="6F6F73"/>
                </a:solidFill>
                <a:latin typeface="Arial"/>
                <a:ea typeface="+mn-ea"/>
                <a:cs typeface="Arial"/>
              </a:defRPr>
            </a:lvl2pPr>
            <a:lvl3pPr>
              <a:defRPr lang="en-US" sz="2800" b="1" kern="1200" dirty="0" smtClean="0">
                <a:solidFill>
                  <a:srgbClr val="6F6F73"/>
                </a:solidFill>
                <a:latin typeface="Arial"/>
                <a:ea typeface="+mn-ea"/>
                <a:cs typeface="Arial"/>
              </a:defRPr>
            </a:lvl3pPr>
            <a:lvl4pPr>
              <a:defRPr lang="en-US" sz="2800" b="1" kern="1200" dirty="0" smtClean="0">
                <a:solidFill>
                  <a:srgbClr val="6F6F73"/>
                </a:solidFill>
                <a:latin typeface="Arial"/>
                <a:ea typeface="+mn-ea"/>
                <a:cs typeface="Arial"/>
              </a:defRPr>
            </a:lvl4pPr>
            <a:lvl5pPr>
              <a:defRPr lang="en-US" sz="2800" b="1" kern="1200" dirty="0">
                <a:solidFill>
                  <a:srgbClr val="6F6F73"/>
                </a:solidFill>
                <a:latin typeface="Arial"/>
                <a:ea typeface="+mn-ea"/>
                <a:cs typeface="Arial"/>
              </a:defRPr>
            </a:lvl5pPr>
          </a:lstStyle>
          <a:p>
            <a:pPr lvl="0"/>
            <a:r>
              <a:rPr lang="en-US" dirty="0" smtClean="0"/>
              <a:t>Headline</a:t>
            </a:r>
            <a:endParaRPr lang="en-US" dirty="0"/>
          </a:p>
        </p:txBody>
      </p:sp>
      <p:pic>
        <p:nvPicPr>
          <p:cNvPr id="9" name="Picture 8" descr="minimum-03.png"/>
          <p:cNvPicPr>
            <a:picLocks noChangeAspect="1"/>
          </p:cNvPicPr>
          <p:nvPr userDrawn="1"/>
        </p:nvPicPr>
        <p:blipFill rotWithShape="1">
          <a:blip r:embed="rId2" cstate="email">
            <a:extLst>
              <a:ext uri="{28A0092B-C50C-407E-A947-70E740481C1C}">
                <a14:useLocalDpi xmlns:a14="http://schemas.microsoft.com/office/drawing/2010/main"/>
              </a:ext>
            </a:extLst>
          </a:blip>
          <a:srcRect l="82693" t="78882"/>
          <a:stretch/>
        </p:blipFill>
        <p:spPr>
          <a:xfrm flipH="1">
            <a:off x="0" y="4978305"/>
            <a:ext cx="1582522" cy="1931017"/>
          </a:xfrm>
          <a:prstGeom prst="rect">
            <a:avLst/>
          </a:prstGeom>
        </p:spPr>
      </p:pic>
      <p:sp>
        <p:nvSpPr>
          <p:cNvPr id="13" name="Text Placeholder 7"/>
          <p:cNvSpPr>
            <a:spLocks noGrp="1"/>
          </p:cNvSpPr>
          <p:nvPr>
            <p:ph type="body" sz="quarter" idx="13" hasCustomPrompt="1"/>
          </p:nvPr>
        </p:nvSpPr>
        <p:spPr>
          <a:xfrm>
            <a:off x="986425" y="5483937"/>
            <a:ext cx="5789612" cy="560164"/>
          </a:xfrm>
          <a:prstGeom prst="rect">
            <a:avLst/>
          </a:prstGeom>
        </p:spPr>
        <p:txBody>
          <a:bodyPr>
            <a:normAutofit/>
          </a:bodyPr>
          <a:lstStyle>
            <a:lvl1pPr marL="0" indent="0">
              <a:buNone/>
              <a:defRPr sz="1000"/>
            </a:lvl1pPr>
          </a:lstStyle>
          <a:p>
            <a:pPr lvl="0"/>
            <a:r>
              <a:rPr lang="en-US" sz="1000" dirty="0" smtClean="0"/>
              <a:t>*Footnotes.</a:t>
            </a:r>
            <a:endParaRPr lang="en-US" dirty="0"/>
          </a:p>
        </p:txBody>
      </p:sp>
      <p:sp>
        <p:nvSpPr>
          <p:cNvPr id="10" name="Content Placeholder 4"/>
          <p:cNvSpPr>
            <a:spLocks noGrp="1"/>
          </p:cNvSpPr>
          <p:nvPr>
            <p:ph sz="quarter" idx="14"/>
          </p:nvPr>
        </p:nvSpPr>
        <p:spPr>
          <a:xfrm>
            <a:off x="254815" y="1518329"/>
            <a:ext cx="8288337" cy="393064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5"/>
          <p:cNvSpPr>
            <a:spLocks noGrp="1"/>
          </p:cNvSpPr>
          <p:nvPr>
            <p:ph type="body" sz="quarter" idx="15" hasCustomPrompt="1"/>
          </p:nvPr>
        </p:nvSpPr>
        <p:spPr>
          <a:xfrm>
            <a:off x="2415175" y="6292965"/>
            <a:ext cx="4360862" cy="268816"/>
          </a:xfrm>
          <a:prstGeom prst="rect">
            <a:avLst/>
          </a:prstGeom>
        </p:spPr>
        <p:txBody>
          <a:bodyPr/>
          <a:lstStyle>
            <a:lvl1pPr marL="0" indent="0" algn="ctr">
              <a:buNone/>
              <a:defRPr sz="800"/>
            </a:lvl1pPr>
          </a:lstStyle>
          <a:p>
            <a:pPr lvl="0"/>
            <a:r>
              <a:rPr lang="en-US" dirty="0" smtClean="0"/>
              <a:t>Copyright © 2016 ADP, LLC. Proprietary and Confidential. </a:t>
            </a:r>
            <a:endParaRPr lang="en-US" dirty="0"/>
          </a:p>
        </p:txBody>
      </p:sp>
      <p:pic>
        <p:nvPicPr>
          <p:cNvPr id="16" name="Picture 15" descr="ADP-Red-Logo-w-Tag-RGB-Right.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466033" y="5858331"/>
            <a:ext cx="1412834" cy="753511"/>
          </a:xfrm>
          <a:prstGeom prst="rect">
            <a:avLst/>
          </a:prstGeom>
        </p:spPr>
      </p:pic>
      <p:sp>
        <p:nvSpPr>
          <p:cNvPr id="17" name="TextBox 16"/>
          <p:cNvSpPr txBox="1"/>
          <p:nvPr userDrawn="1"/>
        </p:nvSpPr>
        <p:spPr>
          <a:xfrm>
            <a:off x="3886200" y="5985189"/>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6F6F73"/>
                </a:solidFill>
                <a:cs typeface="Arial"/>
              </a:rPr>
              <a:pPr algn="ctr" defTabSz="457200" fontAlgn="base">
                <a:spcBef>
                  <a:spcPct val="0"/>
                </a:spcBef>
                <a:spcAft>
                  <a:spcPct val="0"/>
                </a:spcAft>
              </a:pPr>
              <a:t>‹#›</a:t>
            </a:fld>
            <a:endParaRPr lang="en-US" sz="900" b="1" dirty="0">
              <a:solidFill>
                <a:srgbClr val="6F6F73"/>
              </a:solidFill>
              <a:cs typeface="Arial"/>
            </a:endParaRPr>
          </a:p>
        </p:txBody>
      </p:sp>
    </p:spTree>
    <p:extLst>
      <p:ext uri="{BB962C8B-B14F-4D97-AF65-F5344CB8AC3E}">
        <p14:creationId xmlns:p14="http://schemas.microsoft.com/office/powerpoint/2010/main" val="15364761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Content Pag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00074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or Divider Page 2">
    <p:spTree>
      <p:nvGrpSpPr>
        <p:cNvPr id="1" name=""/>
        <p:cNvGrpSpPr/>
        <p:nvPr/>
      </p:nvGrpSpPr>
      <p:grpSpPr>
        <a:xfrm>
          <a:off x="0" y="0"/>
          <a:ext cx="0" cy="0"/>
          <a:chOff x="0" y="0"/>
          <a:chExt cx="0" cy="0"/>
        </a:xfrm>
      </p:grpSpPr>
      <p:pic>
        <p:nvPicPr>
          <p:cNvPr id="2" name="Picture 1"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t="46550" b="16696"/>
          <a:stretch/>
        </p:blipFill>
        <p:spPr>
          <a:xfrm>
            <a:off x="0" y="3040380"/>
            <a:ext cx="9144000" cy="2400567"/>
          </a:xfrm>
          <a:prstGeom prst="rect">
            <a:avLst/>
          </a:prstGeom>
        </p:spPr>
      </p:pic>
      <p:pic>
        <p:nvPicPr>
          <p:cNvPr id="4" name="Picture 3" descr="ADP-Red-Logo-w-Tag-RGB-Rig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
        <p:nvSpPr>
          <p:cNvPr id="7" name="Text Placeholder 5"/>
          <p:cNvSpPr>
            <a:spLocks noGrp="1"/>
          </p:cNvSpPr>
          <p:nvPr>
            <p:ph type="body" sz="quarter" idx="14" hasCustomPrompt="1"/>
          </p:nvPr>
        </p:nvSpPr>
        <p:spPr>
          <a:xfrm>
            <a:off x="2391569" y="6523038"/>
            <a:ext cx="4360862" cy="201612"/>
          </a:xfrm>
          <a:prstGeom prst="rect">
            <a:avLst/>
          </a:prstGeom>
        </p:spPr>
        <p:txBody>
          <a:bodyPr/>
          <a:lstStyle>
            <a:lvl1pPr marL="0" indent="0" algn="ctr">
              <a:buNone/>
              <a:defRPr sz="800">
                <a:latin typeface="Arial"/>
                <a:cs typeface="Arial"/>
              </a:defRPr>
            </a:lvl1pPr>
          </a:lstStyle>
          <a:p>
            <a:pPr lvl="0"/>
            <a:r>
              <a:rPr lang="en-US" dirty="0" smtClean="0"/>
              <a:t>Copyright © 2015 ADP, LLC. Proprietary and Confidential. </a:t>
            </a:r>
            <a:endParaRPr lang="en-US" dirty="0"/>
          </a:p>
        </p:txBody>
      </p:sp>
      <p:sp>
        <p:nvSpPr>
          <p:cNvPr id="10" name="Title Placeholder 1"/>
          <p:cNvSpPr>
            <a:spLocks noGrp="1"/>
          </p:cNvSpPr>
          <p:nvPr>
            <p:ph type="title" hasCustomPrompt="1"/>
          </p:nvPr>
        </p:nvSpPr>
        <p:spPr>
          <a:xfrm>
            <a:off x="457200" y="4008438"/>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0" y="5769518"/>
            <a:ext cx="7058025" cy="620587"/>
          </a:xfrm>
          <a:prstGeom prst="rect">
            <a:avLst/>
          </a:prstGeo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32202077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05511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553200"/>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spTree>
    <p:extLst>
      <p:ext uri="{BB962C8B-B14F-4D97-AF65-F5344CB8AC3E}">
        <p14:creationId xmlns:p14="http://schemas.microsoft.com/office/powerpoint/2010/main" val="15110908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8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7997737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9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10412124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0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2986671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1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13918803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Content Pag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00308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r Divider Page 2">
    <p:spTree>
      <p:nvGrpSpPr>
        <p:cNvPr id="1" name=""/>
        <p:cNvGrpSpPr/>
        <p:nvPr/>
      </p:nvGrpSpPr>
      <p:grpSpPr>
        <a:xfrm>
          <a:off x="0" y="0"/>
          <a:ext cx="0" cy="0"/>
          <a:chOff x="0" y="0"/>
          <a:chExt cx="0" cy="0"/>
        </a:xfrm>
      </p:grpSpPr>
      <p:pic>
        <p:nvPicPr>
          <p:cNvPr id="2" name="Picture 1"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t="46550" b="16696"/>
          <a:stretch/>
        </p:blipFill>
        <p:spPr>
          <a:xfrm>
            <a:off x="0" y="3040380"/>
            <a:ext cx="9144000" cy="2400567"/>
          </a:xfrm>
          <a:prstGeom prst="rect">
            <a:avLst/>
          </a:prstGeom>
        </p:spPr>
      </p:pic>
      <p:pic>
        <p:nvPicPr>
          <p:cNvPr id="4" name="Picture 3" descr="ADP-Red-Logo-w-Tag-RGB-Rig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
        <p:nvSpPr>
          <p:cNvPr id="7" name="Text Placeholder 5"/>
          <p:cNvSpPr>
            <a:spLocks noGrp="1"/>
          </p:cNvSpPr>
          <p:nvPr>
            <p:ph type="body" sz="quarter" idx="14" hasCustomPrompt="1"/>
          </p:nvPr>
        </p:nvSpPr>
        <p:spPr>
          <a:xfrm>
            <a:off x="2391569" y="6523038"/>
            <a:ext cx="4360862" cy="201612"/>
          </a:xfrm>
          <a:prstGeom prst="rect">
            <a:avLst/>
          </a:prstGeom>
        </p:spPr>
        <p:txBody>
          <a:bodyPr/>
          <a:lstStyle>
            <a:lvl1pPr marL="0" indent="0" algn="ctr">
              <a:buNone/>
              <a:defRPr sz="800">
                <a:latin typeface="Arial"/>
                <a:cs typeface="Arial"/>
              </a:defRPr>
            </a:lvl1pPr>
          </a:lstStyle>
          <a:p>
            <a:pPr lvl="0"/>
            <a:r>
              <a:rPr lang="en-US" dirty="0" smtClean="0"/>
              <a:t>Copyright © 2015 ADP, LLC. Proprietary and Confidential. </a:t>
            </a:r>
            <a:endParaRPr lang="en-US" dirty="0"/>
          </a:p>
        </p:txBody>
      </p:sp>
      <p:sp>
        <p:nvSpPr>
          <p:cNvPr id="10" name="Title Placeholder 1"/>
          <p:cNvSpPr>
            <a:spLocks noGrp="1"/>
          </p:cNvSpPr>
          <p:nvPr>
            <p:ph type="title" hasCustomPrompt="1"/>
          </p:nvPr>
        </p:nvSpPr>
        <p:spPr>
          <a:xfrm>
            <a:off x="457200" y="4008438"/>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0" y="5769518"/>
            <a:ext cx="7058025" cy="620587"/>
          </a:xfrm>
          <a:prstGeom prst="rect">
            <a:avLst/>
          </a:prstGeo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375832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291765"/>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82000" y="6553200"/>
            <a:ext cx="685800" cy="274320"/>
          </a:xfrm>
          <a:prstGeom prst="rect">
            <a:avLst/>
          </a:prstGeom>
        </p:spPr>
      </p:pic>
    </p:spTree>
    <p:extLst>
      <p:ext uri="{BB962C8B-B14F-4D97-AF65-F5344CB8AC3E}">
        <p14:creationId xmlns:p14="http://schemas.microsoft.com/office/powerpoint/2010/main" val="2292004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5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0917886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9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9291612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8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257646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4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291765"/>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82000" y="6553200"/>
            <a:ext cx="685800" cy="274320"/>
          </a:xfrm>
          <a:prstGeom prst="rect">
            <a:avLst/>
          </a:prstGeom>
        </p:spPr>
      </p:pic>
    </p:spTree>
    <p:extLst>
      <p:ext uri="{BB962C8B-B14F-4D97-AF65-F5344CB8AC3E}">
        <p14:creationId xmlns:p14="http://schemas.microsoft.com/office/powerpoint/2010/main" val="121269448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1520" y="44068"/>
            <a:ext cx="7542133" cy="831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89857814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a:solidFill>
                <a:prstClr val="white"/>
              </a:solidFill>
            </a:endParaRPr>
          </a:p>
        </p:txBody>
      </p:sp>
      <p:sp>
        <p:nvSpPr>
          <p:cNvPr id="6" name="Text Placeholder 10"/>
          <p:cNvSpPr>
            <a:spLocks noGrp="1"/>
          </p:cNvSpPr>
          <p:nvPr>
            <p:ph type="body" sz="quarter" idx="10" hasCustomPrompt="1"/>
          </p:nvPr>
        </p:nvSpPr>
        <p:spPr>
          <a:xfrm>
            <a:off x="230188" y="679451"/>
            <a:ext cx="7942262" cy="770467"/>
          </a:xfrm>
          <a:prstGeom prst="rect">
            <a:avLst/>
          </a:prstGeom>
        </p:spPr>
        <p:txBody>
          <a:bodyPr/>
          <a:lstStyle>
            <a:lvl1pPr marL="0" indent="0">
              <a:buNone/>
              <a:defRPr lang="en-US" sz="2800" b="1" kern="1200" dirty="0" smtClean="0">
                <a:solidFill>
                  <a:srgbClr val="6F6F73"/>
                </a:solidFill>
                <a:latin typeface="Arial"/>
                <a:ea typeface="+mn-ea"/>
                <a:cs typeface="Arial"/>
              </a:defRPr>
            </a:lvl1pPr>
            <a:lvl2pPr>
              <a:defRPr lang="en-US" sz="2800" b="1" kern="1200" dirty="0" smtClean="0">
                <a:solidFill>
                  <a:srgbClr val="6F6F73"/>
                </a:solidFill>
                <a:latin typeface="Arial"/>
                <a:ea typeface="+mn-ea"/>
                <a:cs typeface="Arial"/>
              </a:defRPr>
            </a:lvl2pPr>
            <a:lvl3pPr>
              <a:defRPr lang="en-US" sz="2800" b="1" kern="1200" dirty="0" smtClean="0">
                <a:solidFill>
                  <a:srgbClr val="6F6F73"/>
                </a:solidFill>
                <a:latin typeface="Arial"/>
                <a:ea typeface="+mn-ea"/>
                <a:cs typeface="Arial"/>
              </a:defRPr>
            </a:lvl3pPr>
            <a:lvl4pPr>
              <a:defRPr lang="en-US" sz="2800" b="1" kern="1200" dirty="0" smtClean="0">
                <a:solidFill>
                  <a:srgbClr val="6F6F73"/>
                </a:solidFill>
                <a:latin typeface="Arial"/>
                <a:ea typeface="+mn-ea"/>
                <a:cs typeface="Arial"/>
              </a:defRPr>
            </a:lvl4pPr>
            <a:lvl5pPr>
              <a:defRPr lang="en-US" sz="2800" b="1" kern="1200" dirty="0">
                <a:solidFill>
                  <a:srgbClr val="6F6F73"/>
                </a:solidFill>
                <a:latin typeface="Arial"/>
                <a:ea typeface="+mn-ea"/>
                <a:cs typeface="Arial"/>
              </a:defRPr>
            </a:lvl5pPr>
          </a:lstStyle>
          <a:p>
            <a:pPr lvl="0"/>
            <a:r>
              <a:rPr lang="en-US" dirty="0" smtClean="0"/>
              <a:t>Headline</a:t>
            </a:r>
            <a:endParaRPr lang="en-US" dirty="0"/>
          </a:p>
        </p:txBody>
      </p:sp>
      <p:pic>
        <p:nvPicPr>
          <p:cNvPr id="9" name="Picture 8" descr="minimum-03.png"/>
          <p:cNvPicPr>
            <a:picLocks noChangeAspect="1"/>
          </p:cNvPicPr>
          <p:nvPr userDrawn="1"/>
        </p:nvPicPr>
        <p:blipFill rotWithShape="1">
          <a:blip r:embed="rId2" cstate="email">
            <a:extLst>
              <a:ext uri="{28A0092B-C50C-407E-A947-70E740481C1C}">
                <a14:useLocalDpi xmlns:a14="http://schemas.microsoft.com/office/drawing/2010/main"/>
              </a:ext>
            </a:extLst>
          </a:blip>
          <a:srcRect l="82693" t="78882"/>
          <a:stretch/>
        </p:blipFill>
        <p:spPr>
          <a:xfrm flipH="1">
            <a:off x="0" y="4978305"/>
            <a:ext cx="1582522" cy="1931017"/>
          </a:xfrm>
          <a:prstGeom prst="rect">
            <a:avLst/>
          </a:prstGeom>
        </p:spPr>
      </p:pic>
      <p:sp>
        <p:nvSpPr>
          <p:cNvPr id="13" name="Text Placeholder 7"/>
          <p:cNvSpPr>
            <a:spLocks noGrp="1"/>
          </p:cNvSpPr>
          <p:nvPr>
            <p:ph type="body" sz="quarter" idx="13" hasCustomPrompt="1"/>
          </p:nvPr>
        </p:nvSpPr>
        <p:spPr>
          <a:xfrm>
            <a:off x="986425" y="5483937"/>
            <a:ext cx="5789612" cy="560164"/>
          </a:xfrm>
          <a:prstGeom prst="rect">
            <a:avLst/>
          </a:prstGeom>
        </p:spPr>
        <p:txBody>
          <a:bodyPr>
            <a:normAutofit/>
          </a:bodyPr>
          <a:lstStyle>
            <a:lvl1pPr marL="0" indent="0">
              <a:buNone/>
              <a:defRPr sz="1000"/>
            </a:lvl1pPr>
          </a:lstStyle>
          <a:p>
            <a:pPr lvl="0"/>
            <a:r>
              <a:rPr lang="en-US" sz="1000" dirty="0" smtClean="0"/>
              <a:t>*Footnotes.</a:t>
            </a:r>
            <a:endParaRPr lang="en-US" dirty="0"/>
          </a:p>
        </p:txBody>
      </p:sp>
      <p:sp>
        <p:nvSpPr>
          <p:cNvPr id="10" name="Content Placeholder 4"/>
          <p:cNvSpPr>
            <a:spLocks noGrp="1"/>
          </p:cNvSpPr>
          <p:nvPr>
            <p:ph sz="quarter" idx="14"/>
          </p:nvPr>
        </p:nvSpPr>
        <p:spPr>
          <a:xfrm>
            <a:off x="254815" y="1518329"/>
            <a:ext cx="8288337" cy="393064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5"/>
          <p:cNvSpPr>
            <a:spLocks noGrp="1"/>
          </p:cNvSpPr>
          <p:nvPr>
            <p:ph type="body" sz="quarter" idx="15" hasCustomPrompt="1"/>
          </p:nvPr>
        </p:nvSpPr>
        <p:spPr>
          <a:xfrm>
            <a:off x="2415175" y="6292965"/>
            <a:ext cx="4360862" cy="268816"/>
          </a:xfrm>
          <a:prstGeom prst="rect">
            <a:avLst/>
          </a:prstGeom>
        </p:spPr>
        <p:txBody>
          <a:bodyPr/>
          <a:lstStyle>
            <a:lvl1pPr marL="0" indent="0" algn="ctr">
              <a:buNone/>
              <a:defRPr sz="800"/>
            </a:lvl1pPr>
          </a:lstStyle>
          <a:p>
            <a:pPr lvl="0"/>
            <a:r>
              <a:rPr lang="en-US" dirty="0" smtClean="0"/>
              <a:t>Copyright © 2016 ADP, LLC. Proprietary and Confidential. </a:t>
            </a:r>
            <a:endParaRPr lang="en-US" dirty="0"/>
          </a:p>
        </p:txBody>
      </p:sp>
      <p:pic>
        <p:nvPicPr>
          <p:cNvPr id="16" name="Picture 15" descr="ADP-Red-Logo-w-Tag-RGB-Right.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466033" y="5858331"/>
            <a:ext cx="1412834" cy="753511"/>
          </a:xfrm>
          <a:prstGeom prst="rect">
            <a:avLst/>
          </a:prstGeom>
        </p:spPr>
      </p:pic>
      <p:sp>
        <p:nvSpPr>
          <p:cNvPr id="17" name="TextBox 16"/>
          <p:cNvSpPr txBox="1"/>
          <p:nvPr userDrawn="1"/>
        </p:nvSpPr>
        <p:spPr>
          <a:xfrm>
            <a:off x="3886200" y="5985189"/>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6F6F73"/>
                </a:solidFill>
                <a:cs typeface="Arial"/>
              </a:rPr>
              <a:pPr algn="ctr" defTabSz="457200" fontAlgn="base">
                <a:spcBef>
                  <a:spcPct val="0"/>
                </a:spcBef>
                <a:spcAft>
                  <a:spcPct val="0"/>
                </a:spcAft>
              </a:pPr>
              <a:t>‹#›</a:t>
            </a:fld>
            <a:endParaRPr lang="en-US" sz="900" b="1" dirty="0">
              <a:solidFill>
                <a:srgbClr val="6F6F73"/>
              </a:solidFill>
              <a:cs typeface="Arial"/>
            </a:endParaRPr>
          </a:p>
        </p:txBody>
      </p:sp>
    </p:spTree>
    <p:extLst>
      <p:ext uri="{BB962C8B-B14F-4D97-AF65-F5344CB8AC3E}">
        <p14:creationId xmlns:p14="http://schemas.microsoft.com/office/powerpoint/2010/main" val="366185805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Page 3">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10" name="Text Placeholder 8"/>
          <p:cNvSpPr>
            <a:spLocks noGrp="1"/>
          </p:cNvSpPr>
          <p:nvPr>
            <p:ph type="body" sz="quarter" idx="11" hasCustomPrompt="1"/>
          </p:nvPr>
        </p:nvSpPr>
        <p:spPr>
          <a:xfrm>
            <a:off x="242888" y="598488"/>
            <a:ext cx="7986712" cy="773112"/>
          </a:xfrm>
        </p:spPr>
        <p:txBody>
          <a:bodyPr>
            <a:normAutofit/>
          </a:bodyPr>
          <a:lstStyle>
            <a:lvl1pPr marL="0" indent="0">
              <a:buNone/>
              <a:defRPr sz="2800" b="1"/>
            </a:lvl1pPr>
          </a:lstStyle>
          <a:p>
            <a:pPr lvl="0"/>
            <a:r>
              <a:rPr lang="en-US" dirty="0" smtClean="0"/>
              <a:t>Headline</a:t>
            </a:r>
            <a:endParaRPr lang="en-US" dirty="0"/>
          </a:p>
        </p:txBody>
      </p:sp>
      <p:sp>
        <p:nvSpPr>
          <p:cNvPr id="11" name="Text Placeholder 4"/>
          <p:cNvSpPr>
            <a:spLocks noGrp="1"/>
          </p:cNvSpPr>
          <p:nvPr>
            <p:ph type="body" sz="quarter" idx="10"/>
          </p:nvPr>
        </p:nvSpPr>
        <p:spPr>
          <a:xfrm>
            <a:off x="332146" y="1435103"/>
            <a:ext cx="8520112" cy="4437063"/>
          </a:xfrm>
        </p:spPr>
        <p:txBody>
          <a:bodyPr/>
          <a:lstStyle>
            <a:lvl1pPr marL="342900" marR="0" indent="-342900" algn="l" defTabSz="457200" rtl="0" eaLnBrk="1" fontAlgn="auto" latinLnBrk="0" hangingPunct="1">
              <a:lnSpc>
                <a:spcPct val="100000"/>
              </a:lnSpc>
              <a:spcBef>
                <a:spcPct val="20000"/>
              </a:spcBef>
              <a:spcAft>
                <a:spcPts val="0"/>
              </a:spcAft>
              <a:buClrTx/>
              <a:buSzTx/>
              <a:buFont typeface="Arial"/>
              <a:buChar char="•"/>
              <a:tabLst/>
              <a:defRPr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Text Placeholder 5"/>
          <p:cNvSpPr>
            <a:spLocks noGrp="1"/>
          </p:cNvSpPr>
          <p:nvPr>
            <p:ph type="body" sz="quarter" idx="14" hasCustomPrompt="1"/>
          </p:nvPr>
        </p:nvSpPr>
        <p:spPr>
          <a:xfrm>
            <a:off x="2391569" y="6523039"/>
            <a:ext cx="4360862" cy="201612"/>
          </a:xfrm>
        </p:spPr>
        <p:txBody>
          <a:bodyPr/>
          <a:lstStyle>
            <a:lvl1pPr marL="0" indent="0" algn="ctr">
              <a:buNone/>
              <a:defRPr sz="800"/>
            </a:lvl1pPr>
          </a:lstStyle>
          <a:p>
            <a:pPr lvl="0"/>
            <a:r>
              <a:rPr lang="en-US" dirty="0" smtClean="0"/>
              <a:t>Copyright © 2015 ADP, LLC. Proprietary and Confidential. </a:t>
            </a:r>
            <a:endParaRPr lang="en-US" dirty="0"/>
          </a:p>
        </p:txBody>
      </p:sp>
      <p:pic>
        <p:nvPicPr>
          <p:cNvPr id="21" name="Picture 20"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
        <p:nvSpPr>
          <p:cNvPr id="22" name="Text Placeholder 7"/>
          <p:cNvSpPr>
            <a:spLocks noGrp="1"/>
          </p:cNvSpPr>
          <p:nvPr>
            <p:ph type="body" sz="quarter" idx="13" hasCustomPrompt="1"/>
          </p:nvPr>
        </p:nvSpPr>
        <p:spPr>
          <a:xfrm>
            <a:off x="1789284" y="5460152"/>
            <a:ext cx="5789612" cy="420123"/>
          </a:xfrm>
        </p:spPr>
        <p:txBody>
          <a:bodyPr>
            <a:normAutofit/>
          </a:bodyPr>
          <a:lstStyle>
            <a:lvl1pPr marL="0" indent="0">
              <a:buNone/>
              <a:defRPr sz="1000"/>
            </a:lvl1pPr>
          </a:lstStyle>
          <a:p>
            <a:pPr lvl="0"/>
            <a:r>
              <a:rPr lang="en-US" sz="1000" dirty="0" smtClean="0"/>
              <a:t>*Footnotes.</a:t>
            </a:r>
            <a:endParaRPr lang="en-US" dirty="0"/>
          </a:p>
        </p:txBody>
      </p:sp>
      <p:pic>
        <p:nvPicPr>
          <p:cNvPr id="4" name="Picture 3" descr="PATTERNS_PPT-04.png"/>
          <p:cNvPicPr>
            <a:picLocks noChangeAspect="1"/>
          </p:cNvPicPr>
          <p:nvPr userDrawn="1"/>
        </p:nvPicPr>
        <p:blipFill rotWithShape="1">
          <a:blip r:embed="rId3" cstate="email">
            <a:extLst>
              <a:ext uri="{28A0092B-C50C-407E-A947-70E740481C1C}">
                <a14:useLocalDpi xmlns:a14="http://schemas.microsoft.com/office/drawing/2010/main"/>
              </a:ext>
            </a:extLst>
          </a:blip>
          <a:srcRect l="72515" t="62339"/>
          <a:stretch/>
        </p:blipFill>
        <p:spPr>
          <a:xfrm flipH="1">
            <a:off x="-26736" y="4424948"/>
            <a:ext cx="2513262" cy="2459789"/>
          </a:xfrm>
          <a:prstGeom prst="rect">
            <a:avLst/>
          </a:prstGeom>
        </p:spPr>
      </p:pic>
    </p:spTree>
    <p:extLst>
      <p:ext uri="{BB962C8B-B14F-4D97-AF65-F5344CB8AC3E}">
        <p14:creationId xmlns:p14="http://schemas.microsoft.com/office/powerpoint/2010/main" val="3676885351"/>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Page Minimal Confetti 3">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5" name="Text Placeholder 8"/>
          <p:cNvSpPr>
            <a:spLocks noGrp="1"/>
          </p:cNvSpPr>
          <p:nvPr>
            <p:ph type="body" sz="quarter" idx="11" hasCustomPrompt="1"/>
          </p:nvPr>
        </p:nvSpPr>
        <p:spPr>
          <a:xfrm>
            <a:off x="242888" y="598488"/>
            <a:ext cx="7986712" cy="773112"/>
          </a:xfrm>
        </p:spPr>
        <p:txBody>
          <a:bodyPr>
            <a:normAutofit/>
          </a:bodyPr>
          <a:lstStyle>
            <a:lvl1pPr marL="0" indent="0">
              <a:buNone/>
              <a:defRPr sz="2800" b="1"/>
            </a:lvl1pPr>
          </a:lstStyle>
          <a:p>
            <a:pPr lvl="0"/>
            <a:r>
              <a:rPr lang="en-US" dirty="0" smtClean="0"/>
              <a:t>Headline</a:t>
            </a:r>
            <a:endParaRPr lang="en-US" dirty="0"/>
          </a:p>
        </p:txBody>
      </p:sp>
      <p:sp>
        <p:nvSpPr>
          <p:cNvPr id="6" name="Text Placeholder 4"/>
          <p:cNvSpPr>
            <a:spLocks noGrp="1"/>
          </p:cNvSpPr>
          <p:nvPr>
            <p:ph type="body" sz="quarter" idx="10"/>
          </p:nvPr>
        </p:nvSpPr>
        <p:spPr>
          <a:xfrm>
            <a:off x="332146" y="1435103"/>
            <a:ext cx="8520112" cy="4437063"/>
          </a:xfrm>
        </p:spPr>
        <p:txBody>
          <a:bodyPr/>
          <a:lstStyle>
            <a:lvl1pPr marL="342900" marR="0" indent="-342900" algn="l" defTabSz="457200" rtl="0" eaLnBrk="1" fontAlgn="auto" latinLnBrk="0" hangingPunct="1">
              <a:lnSpc>
                <a:spcPct val="100000"/>
              </a:lnSpc>
              <a:spcBef>
                <a:spcPct val="20000"/>
              </a:spcBef>
              <a:spcAft>
                <a:spcPts val="0"/>
              </a:spcAft>
              <a:buClrTx/>
              <a:buSzTx/>
              <a:buFont typeface="Arial"/>
              <a:buChar char="•"/>
              <a:tabLst/>
              <a:defRPr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9" name="Picture 8" descr="minimum-03.pn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4" y="5508809"/>
            <a:ext cx="1505715" cy="1386539"/>
          </a:xfrm>
          <a:prstGeom prst="rect">
            <a:avLst/>
          </a:prstGeom>
        </p:spPr>
      </p:pic>
      <p:sp>
        <p:nvSpPr>
          <p:cNvPr id="11" name="Text Placeholder 5"/>
          <p:cNvSpPr>
            <a:spLocks noGrp="1"/>
          </p:cNvSpPr>
          <p:nvPr>
            <p:ph type="body" sz="quarter" idx="14" hasCustomPrompt="1"/>
          </p:nvPr>
        </p:nvSpPr>
        <p:spPr>
          <a:xfrm>
            <a:off x="7433600" y="6537413"/>
            <a:ext cx="1329087" cy="245963"/>
          </a:xfrm>
        </p:spPr>
        <p:txBody>
          <a:bodyPr anchor="ctr">
            <a:normAutofit/>
          </a:bodyPr>
          <a:lstStyle>
            <a:lvl1pPr marL="0" indent="0" algn="r">
              <a:buNone/>
              <a:defRPr sz="600"/>
            </a:lvl1pPr>
          </a:lstStyle>
          <a:p>
            <a:pPr lvl="0"/>
            <a:r>
              <a:rPr lang="en-US" dirty="0" smtClean="0"/>
              <a:t>Proprietary and Confidential. </a:t>
            </a:r>
            <a:endParaRPr lang="en-US" dirty="0"/>
          </a:p>
        </p:txBody>
      </p:sp>
      <p:pic>
        <p:nvPicPr>
          <p:cNvPr id="15" name="Picture 14" descr="ADP-Red-Logo-w-Tag-RGB-Rig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419783" y="6221368"/>
            <a:ext cx="685800" cy="274320"/>
          </a:xfrm>
          <a:prstGeom prst="rect">
            <a:avLst/>
          </a:prstGeom>
        </p:spPr>
      </p:pic>
      <p:sp>
        <p:nvSpPr>
          <p:cNvPr id="17" name="Text Placeholder 7"/>
          <p:cNvSpPr>
            <a:spLocks noGrp="1"/>
          </p:cNvSpPr>
          <p:nvPr>
            <p:ph type="body" sz="quarter" idx="13" hasCustomPrompt="1"/>
          </p:nvPr>
        </p:nvSpPr>
        <p:spPr>
          <a:xfrm>
            <a:off x="1310341" y="6321529"/>
            <a:ext cx="5789612" cy="420123"/>
          </a:xfrm>
        </p:spPr>
        <p:txBody>
          <a:bodyPr>
            <a:normAutofit/>
          </a:bodyPr>
          <a:lstStyle>
            <a:lvl1pPr marL="0" indent="0">
              <a:buNone/>
              <a:defRPr sz="1000"/>
            </a:lvl1pPr>
          </a:lstStyle>
          <a:p>
            <a:pPr lvl="0"/>
            <a:r>
              <a:rPr lang="en-US" sz="1000" dirty="0" smtClean="0"/>
              <a:t>*Footnotes.</a:t>
            </a:r>
            <a:endParaRPr lang="en-US" dirty="0"/>
          </a:p>
        </p:txBody>
      </p:sp>
      <p:sp>
        <p:nvSpPr>
          <p:cNvPr id="2" name="TextBox 1"/>
          <p:cNvSpPr txBox="1"/>
          <p:nvPr userDrawn="1"/>
        </p:nvSpPr>
        <p:spPr>
          <a:xfrm>
            <a:off x="8623016" y="6529588"/>
            <a:ext cx="505700" cy="261610"/>
          </a:xfrm>
          <a:prstGeom prst="rect">
            <a:avLst/>
          </a:prstGeom>
          <a:noFill/>
        </p:spPr>
        <p:txBody>
          <a:bodyPr wrap="square" rtlCol="0">
            <a:spAutoFit/>
          </a:bodyPr>
          <a:lstStyle/>
          <a:p>
            <a:pPr algn="ctr" defTabSz="457200"/>
            <a:fld id="{2E8F6637-2DD8-4711-867B-A63C5785DA4E}" type="slidenum">
              <a:rPr lang="en-US" sz="1100">
                <a:solidFill>
                  <a:srgbClr val="6F6F73"/>
                </a:solidFill>
              </a:rPr>
              <a:pPr algn="ctr" defTabSz="457200"/>
              <a:t>‹#›</a:t>
            </a:fld>
            <a:endParaRPr lang="en-US" sz="1100" dirty="0">
              <a:solidFill>
                <a:srgbClr val="6F6F73"/>
              </a:solidFill>
            </a:endParaRPr>
          </a:p>
        </p:txBody>
      </p:sp>
    </p:spTree>
    <p:extLst>
      <p:ext uri="{BB962C8B-B14F-4D97-AF65-F5344CB8AC3E}">
        <p14:creationId xmlns:p14="http://schemas.microsoft.com/office/powerpoint/2010/main" val="132800139"/>
      </p:ext>
    </p:extLst>
  </p:cSld>
  <p:clrMapOvr>
    <a:masterClrMapping/>
  </p:clrMapOvr>
  <p:timing>
    <p:tnLst>
      <p:par>
        <p:cTn id="1" dur="indefinite" restart="never" nodeType="tmRoot"/>
      </p:par>
    </p:tnLst>
  </p:timing>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Content Page 3">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9" name="Text Placeholder 8"/>
          <p:cNvSpPr>
            <a:spLocks noGrp="1"/>
          </p:cNvSpPr>
          <p:nvPr>
            <p:ph type="body" sz="quarter" idx="11" hasCustomPrompt="1"/>
          </p:nvPr>
        </p:nvSpPr>
        <p:spPr>
          <a:xfrm>
            <a:off x="242888" y="598488"/>
            <a:ext cx="7986712" cy="773112"/>
          </a:xfrm>
        </p:spPr>
        <p:txBody>
          <a:bodyPr>
            <a:normAutofit/>
          </a:bodyPr>
          <a:lstStyle>
            <a:lvl1pPr marL="0" indent="0">
              <a:buNone/>
              <a:defRPr sz="2800" b="1"/>
            </a:lvl1pPr>
          </a:lstStyle>
          <a:p>
            <a:pPr lvl="0"/>
            <a:r>
              <a:rPr lang="en-US" dirty="0" smtClean="0"/>
              <a:t>Headline</a:t>
            </a:r>
            <a:endParaRPr lang="en-US" dirty="0"/>
          </a:p>
        </p:txBody>
      </p:sp>
      <p:sp>
        <p:nvSpPr>
          <p:cNvPr id="14" name="Text Placeholder 7"/>
          <p:cNvSpPr>
            <a:spLocks noGrp="1"/>
          </p:cNvSpPr>
          <p:nvPr>
            <p:ph type="body" sz="quarter" idx="13" hasCustomPrompt="1"/>
          </p:nvPr>
        </p:nvSpPr>
        <p:spPr>
          <a:xfrm>
            <a:off x="332146" y="5460152"/>
            <a:ext cx="5789612" cy="420123"/>
          </a:xfrm>
        </p:spPr>
        <p:txBody>
          <a:bodyPr>
            <a:normAutofit/>
          </a:bodyPr>
          <a:lstStyle>
            <a:lvl1pPr marL="0" indent="0">
              <a:buNone/>
              <a:defRPr sz="1000"/>
            </a:lvl1pPr>
          </a:lstStyle>
          <a:p>
            <a:pPr lvl="0"/>
            <a:r>
              <a:rPr lang="en-US" sz="1000" dirty="0" smtClean="0"/>
              <a:t>*Footnotes.</a:t>
            </a:r>
            <a:endParaRPr lang="en-US" dirty="0"/>
          </a:p>
        </p:txBody>
      </p:sp>
      <p:sp>
        <p:nvSpPr>
          <p:cNvPr id="13" name="Text Placeholder 4"/>
          <p:cNvSpPr>
            <a:spLocks noGrp="1"/>
          </p:cNvSpPr>
          <p:nvPr>
            <p:ph type="body" sz="quarter" idx="10"/>
          </p:nvPr>
        </p:nvSpPr>
        <p:spPr>
          <a:xfrm>
            <a:off x="332146" y="1435101"/>
            <a:ext cx="8520112" cy="4025051"/>
          </a:xfrm>
        </p:spPr>
        <p:txBody>
          <a:bodyPr>
            <a:normAutofit/>
          </a:bodyPr>
          <a:lstStyle>
            <a:lvl1pPr marL="342900" marR="0" indent="-342900" algn="l" defTabSz="457200" rtl="0" eaLnBrk="1" fontAlgn="auto" latinLnBrk="0" hangingPunct="1">
              <a:lnSpc>
                <a:spcPct val="100000"/>
              </a:lnSpc>
              <a:spcBef>
                <a:spcPct val="20000"/>
              </a:spcBef>
              <a:spcAft>
                <a:spcPts val="0"/>
              </a:spcAft>
              <a:buClrTx/>
              <a:buSzTx/>
              <a:buFont typeface="Arial"/>
              <a:buChar char="•"/>
              <a:tabLst/>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5"/>
          <p:cNvSpPr>
            <a:spLocks noGrp="1"/>
          </p:cNvSpPr>
          <p:nvPr>
            <p:ph type="body" sz="quarter" idx="14" hasCustomPrompt="1"/>
          </p:nvPr>
        </p:nvSpPr>
        <p:spPr>
          <a:xfrm>
            <a:off x="2391569" y="6523039"/>
            <a:ext cx="4360862" cy="201612"/>
          </a:xfrm>
        </p:spPr>
        <p:txBody>
          <a:bodyPr/>
          <a:lstStyle>
            <a:lvl1pPr marL="0" indent="0" algn="ctr">
              <a:buNone/>
              <a:defRPr sz="800"/>
            </a:lvl1pPr>
          </a:lstStyle>
          <a:p>
            <a:pPr lvl="0"/>
            <a:r>
              <a:rPr lang="en-US" dirty="0" smtClean="0"/>
              <a:t>Copyright © 2015 ADP, LLC. Proprietary and Confidential. </a:t>
            </a:r>
            <a:endParaRPr lang="en-US" dirty="0"/>
          </a:p>
        </p:txBody>
      </p:sp>
      <p:pic>
        <p:nvPicPr>
          <p:cNvPr id="11" name="Picture 10"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Tree>
    <p:extLst>
      <p:ext uri="{BB962C8B-B14F-4D97-AF65-F5344CB8AC3E}">
        <p14:creationId xmlns:p14="http://schemas.microsoft.com/office/powerpoint/2010/main" val="24268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1"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or Divider Page 3">
    <p:spTree>
      <p:nvGrpSpPr>
        <p:cNvPr id="1" name=""/>
        <p:cNvGrpSpPr/>
        <p:nvPr/>
      </p:nvGrpSpPr>
      <p:grpSpPr>
        <a:xfrm>
          <a:off x="0" y="0"/>
          <a:ext cx="0" cy="0"/>
          <a:chOff x="0" y="0"/>
          <a:chExt cx="0" cy="0"/>
        </a:xfrm>
      </p:grpSpPr>
      <p:pic>
        <p:nvPicPr>
          <p:cNvPr id="2" name="Picture 1" descr="PATTERNS_PPT-05.png"/>
          <p:cNvPicPr>
            <a:picLocks noChangeAspect="1"/>
          </p:cNvPicPr>
          <p:nvPr userDrawn="1"/>
        </p:nvPicPr>
        <p:blipFill rotWithShape="1">
          <a:blip r:embed="rId2" cstate="email">
            <a:extLst>
              <a:ext uri="{28A0092B-C50C-407E-A947-70E740481C1C}">
                <a14:useLocalDpi xmlns:a14="http://schemas.microsoft.com/office/drawing/2010/main"/>
              </a:ext>
            </a:extLst>
          </a:blip>
          <a:srcRect b="16491"/>
          <a:stretch/>
        </p:blipFill>
        <p:spPr>
          <a:xfrm>
            <a:off x="0" y="3"/>
            <a:ext cx="9144000" cy="5454316"/>
          </a:xfrm>
          <a:prstGeom prst="rect">
            <a:avLst/>
          </a:prstGeom>
        </p:spPr>
      </p:pic>
      <p:pic>
        <p:nvPicPr>
          <p:cNvPr id="4" name="Picture 3" descr="ADP-Red-Logo-w-Tag-RGB-Rig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
        <p:nvSpPr>
          <p:cNvPr id="7" name="Text Placeholder 5"/>
          <p:cNvSpPr>
            <a:spLocks noGrp="1"/>
          </p:cNvSpPr>
          <p:nvPr>
            <p:ph type="body" sz="quarter" idx="14" hasCustomPrompt="1"/>
          </p:nvPr>
        </p:nvSpPr>
        <p:spPr>
          <a:xfrm>
            <a:off x="2391569" y="6523039"/>
            <a:ext cx="4360862" cy="201612"/>
          </a:xfrm>
        </p:spPr>
        <p:txBody>
          <a:bodyPr/>
          <a:lstStyle>
            <a:lvl1pPr marL="0" indent="0" algn="ctr">
              <a:buNone/>
              <a:defRPr sz="800">
                <a:latin typeface="Arial"/>
                <a:cs typeface="Arial"/>
              </a:defRPr>
            </a:lvl1pPr>
          </a:lstStyle>
          <a:p>
            <a:pPr lvl="0"/>
            <a:r>
              <a:rPr lang="en-US" dirty="0" smtClean="0"/>
              <a:t>Copyright © 2015 ADP, LLC. Proprietary and Confidential. </a:t>
            </a:r>
            <a:endParaRPr lang="en-US" dirty="0"/>
          </a:p>
        </p:txBody>
      </p:sp>
      <p:sp>
        <p:nvSpPr>
          <p:cNvPr id="10" name="Title Placeholder 1"/>
          <p:cNvSpPr>
            <a:spLocks noGrp="1"/>
          </p:cNvSpPr>
          <p:nvPr>
            <p:ph type="title" hasCustomPrompt="1"/>
          </p:nvPr>
        </p:nvSpPr>
        <p:spPr>
          <a:xfrm>
            <a:off x="457200" y="4008439"/>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4" y="5769520"/>
            <a:ext cx="7058025" cy="620587"/>
          </a:xfr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649916478"/>
      </p:ext>
    </p:extLst>
  </p:cSld>
  <p:clrMapOvr>
    <a:masterClrMapping/>
  </p:clrMapOvr>
  <p:transition spd="slow">
    <p:push/>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srgbClr val="6F6F73">
                  <a:tint val="75000"/>
                </a:srgbClr>
              </a:solidFill>
            </a:endParaRPr>
          </a:p>
        </p:txBody>
      </p:sp>
      <p:sp>
        <p:nvSpPr>
          <p:cNvPr id="5" name="Footer Placeholder 4"/>
          <p:cNvSpPr>
            <a:spLocks noGrp="1"/>
          </p:cNvSpPr>
          <p:nvPr>
            <p:ph type="ftr" sz="quarter" idx="11"/>
          </p:nvPr>
        </p:nvSpPr>
        <p:spPr/>
        <p:txBody>
          <a:bodyPr/>
          <a:lstStyle/>
          <a:p>
            <a:r>
              <a:rPr lang="en-US" smtClean="0">
                <a:solidFill>
                  <a:srgbClr val="6F6F73">
                    <a:tint val="75000"/>
                  </a:srgbClr>
                </a:solidFill>
              </a:rPr>
              <a:t>ADP Confidential</a:t>
            </a:r>
            <a:endParaRPr lang="en-US">
              <a:solidFill>
                <a:srgbClr val="6F6F73">
                  <a:tint val="75000"/>
                </a:srgbClr>
              </a:solidFill>
            </a:endParaRPr>
          </a:p>
        </p:txBody>
      </p:sp>
      <p:sp>
        <p:nvSpPr>
          <p:cNvPr id="6" name="Slide Number Placeholder 5"/>
          <p:cNvSpPr>
            <a:spLocks noGrp="1"/>
          </p:cNvSpPr>
          <p:nvPr>
            <p:ph type="sldNum" sz="quarter" idx="12"/>
          </p:nvPr>
        </p:nvSpPr>
        <p:spPr/>
        <p:txBody>
          <a:bodyPr/>
          <a:lstStyle/>
          <a:p>
            <a:fld id="{99BD8DA4-FDB3-448F-A1B5-B03AE8ADE80A}" type="slidenum">
              <a:rPr lang="en-US" smtClean="0">
                <a:solidFill>
                  <a:srgbClr val="6F6F73">
                    <a:tint val="75000"/>
                  </a:srgbClr>
                </a:solidFill>
              </a:rPr>
              <a:pPr/>
              <a:t>‹#›</a:t>
            </a:fld>
            <a:endParaRPr lang="en-US">
              <a:solidFill>
                <a:srgbClr val="6F6F73">
                  <a:tint val="75000"/>
                </a:srgbClr>
              </a:solidFill>
            </a:endParaRPr>
          </a:p>
        </p:txBody>
      </p:sp>
    </p:spTree>
    <p:extLst>
      <p:ext uri="{BB962C8B-B14F-4D97-AF65-F5344CB8AC3E}">
        <p14:creationId xmlns:p14="http://schemas.microsoft.com/office/powerpoint/2010/main" val="31367396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Content Pag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51135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or Divider Page 2">
    <p:spTree>
      <p:nvGrpSpPr>
        <p:cNvPr id="1" name=""/>
        <p:cNvGrpSpPr/>
        <p:nvPr/>
      </p:nvGrpSpPr>
      <p:grpSpPr>
        <a:xfrm>
          <a:off x="0" y="0"/>
          <a:ext cx="0" cy="0"/>
          <a:chOff x="0" y="0"/>
          <a:chExt cx="0" cy="0"/>
        </a:xfrm>
      </p:grpSpPr>
      <p:pic>
        <p:nvPicPr>
          <p:cNvPr id="2" name="Picture 1"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t="46550" b="16696"/>
          <a:stretch/>
        </p:blipFill>
        <p:spPr>
          <a:xfrm>
            <a:off x="0" y="3040380"/>
            <a:ext cx="9144000" cy="2400567"/>
          </a:xfrm>
          <a:prstGeom prst="rect">
            <a:avLst/>
          </a:prstGeom>
        </p:spPr>
      </p:pic>
      <p:pic>
        <p:nvPicPr>
          <p:cNvPr id="4" name="Picture 3" descr="ADP-Red-Logo-w-Tag-RGB-Rig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
        <p:nvSpPr>
          <p:cNvPr id="7" name="Text Placeholder 5"/>
          <p:cNvSpPr>
            <a:spLocks noGrp="1"/>
          </p:cNvSpPr>
          <p:nvPr>
            <p:ph type="body" sz="quarter" idx="14" hasCustomPrompt="1"/>
          </p:nvPr>
        </p:nvSpPr>
        <p:spPr>
          <a:xfrm>
            <a:off x="2391569" y="6523038"/>
            <a:ext cx="4360862" cy="201612"/>
          </a:xfrm>
          <a:prstGeom prst="rect">
            <a:avLst/>
          </a:prstGeom>
        </p:spPr>
        <p:txBody>
          <a:bodyPr/>
          <a:lstStyle>
            <a:lvl1pPr marL="0" indent="0" algn="ctr">
              <a:buNone/>
              <a:defRPr sz="800">
                <a:latin typeface="Arial"/>
                <a:cs typeface="Arial"/>
              </a:defRPr>
            </a:lvl1pPr>
          </a:lstStyle>
          <a:p>
            <a:pPr lvl="0"/>
            <a:r>
              <a:rPr lang="en-US" dirty="0" smtClean="0"/>
              <a:t>Copyright © 2015 ADP, LLC. Proprietary and Confidential. </a:t>
            </a:r>
            <a:endParaRPr lang="en-US" dirty="0"/>
          </a:p>
        </p:txBody>
      </p:sp>
      <p:sp>
        <p:nvSpPr>
          <p:cNvPr id="10" name="Title Placeholder 1"/>
          <p:cNvSpPr>
            <a:spLocks noGrp="1"/>
          </p:cNvSpPr>
          <p:nvPr>
            <p:ph type="title" hasCustomPrompt="1"/>
          </p:nvPr>
        </p:nvSpPr>
        <p:spPr>
          <a:xfrm>
            <a:off x="457200" y="4008438"/>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0" y="5769518"/>
            <a:ext cx="7058025" cy="620587"/>
          </a:xfrm>
          <a:prstGeom prst="rect">
            <a:avLst/>
          </a:prstGeo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40824001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291765"/>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82000" y="6553200"/>
            <a:ext cx="685800" cy="274320"/>
          </a:xfrm>
          <a:prstGeom prst="rect">
            <a:avLst/>
          </a:prstGeom>
        </p:spPr>
      </p:pic>
    </p:spTree>
    <p:extLst>
      <p:ext uri="{BB962C8B-B14F-4D97-AF65-F5344CB8AC3E}">
        <p14:creationId xmlns:p14="http://schemas.microsoft.com/office/powerpoint/2010/main" val="3036522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410892985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5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72861753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9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221033561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8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120314448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1520" y="44068"/>
            <a:ext cx="7542133" cy="831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64397941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a:solidFill>
                <a:prstClr val="white"/>
              </a:solidFill>
            </a:endParaRPr>
          </a:p>
        </p:txBody>
      </p:sp>
      <p:sp>
        <p:nvSpPr>
          <p:cNvPr id="6" name="Text Placeholder 10"/>
          <p:cNvSpPr>
            <a:spLocks noGrp="1"/>
          </p:cNvSpPr>
          <p:nvPr>
            <p:ph type="body" sz="quarter" idx="10" hasCustomPrompt="1"/>
          </p:nvPr>
        </p:nvSpPr>
        <p:spPr>
          <a:xfrm>
            <a:off x="230188" y="679451"/>
            <a:ext cx="7942262" cy="770467"/>
          </a:xfrm>
          <a:prstGeom prst="rect">
            <a:avLst/>
          </a:prstGeom>
        </p:spPr>
        <p:txBody>
          <a:bodyPr/>
          <a:lstStyle>
            <a:lvl1pPr marL="0" indent="0">
              <a:buNone/>
              <a:defRPr lang="en-US" sz="2800" b="1" kern="1200" dirty="0" smtClean="0">
                <a:solidFill>
                  <a:srgbClr val="6F6F73"/>
                </a:solidFill>
                <a:latin typeface="Arial"/>
                <a:ea typeface="+mn-ea"/>
                <a:cs typeface="Arial"/>
              </a:defRPr>
            </a:lvl1pPr>
            <a:lvl2pPr>
              <a:defRPr lang="en-US" sz="2800" b="1" kern="1200" dirty="0" smtClean="0">
                <a:solidFill>
                  <a:srgbClr val="6F6F73"/>
                </a:solidFill>
                <a:latin typeface="Arial"/>
                <a:ea typeface="+mn-ea"/>
                <a:cs typeface="Arial"/>
              </a:defRPr>
            </a:lvl2pPr>
            <a:lvl3pPr>
              <a:defRPr lang="en-US" sz="2800" b="1" kern="1200" dirty="0" smtClean="0">
                <a:solidFill>
                  <a:srgbClr val="6F6F73"/>
                </a:solidFill>
                <a:latin typeface="Arial"/>
                <a:ea typeface="+mn-ea"/>
                <a:cs typeface="Arial"/>
              </a:defRPr>
            </a:lvl3pPr>
            <a:lvl4pPr>
              <a:defRPr lang="en-US" sz="2800" b="1" kern="1200" dirty="0" smtClean="0">
                <a:solidFill>
                  <a:srgbClr val="6F6F73"/>
                </a:solidFill>
                <a:latin typeface="Arial"/>
                <a:ea typeface="+mn-ea"/>
                <a:cs typeface="Arial"/>
              </a:defRPr>
            </a:lvl4pPr>
            <a:lvl5pPr>
              <a:defRPr lang="en-US" sz="2800" b="1" kern="1200" dirty="0">
                <a:solidFill>
                  <a:srgbClr val="6F6F73"/>
                </a:solidFill>
                <a:latin typeface="Arial"/>
                <a:ea typeface="+mn-ea"/>
                <a:cs typeface="Arial"/>
              </a:defRPr>
            </a:lvl5pPr>
          </a:lstStyle>
          <a:p>
            <a:pPr lvl="0"/>
            <a:r>
              <a:rPr lang="en-US" dirty="0" smtClean="0"/>
              <a:t>Headline</a:t>
            </a:r>
            <a:endParaRPr lang="en-US" dirty="0"/>
          </a:p>
        </p:txBody>
      </p:sp>
      <p:pic>
        <p:nvPicPr>
          <p:cNvPr id="9" name="Picture 8" descr="minimum-03.png"/>
          <p:cNvPicPr>
            <a:picLocks noChangeAspect="1"/>
          </p:cNvPicPr>
          <p:nvPr userDrawn="1"/>
        </p:nvPicPr>
        <p:blipFill rotWithShape="1">
          <a:blip r:embed="rId2" cstate="email">
            <a:extLst>
              <a:ext uri="{28A0092B-C50C-407E-A947-70E740481C1C}">
                <a14:useLocalDpi xmlns:a14="http://schemas.microsoft.com/office/drawing/2010/main"/>
              </a:ext>
            </a:extLst>
          </a:blip>
          <a:srcRect l="82693" t="78882"/>
          <a:stretch/>
        </p:blipFill>
        <p:spPr>
          <a:xfrm flipH="1">
            <a:off x="0" y="4978305"/>
            <a:ext cx="1582522" cy="1931017"/>
          </a:xfrm>
          <a:prstGeom prst="rect">
            <a:avLst/>
          </a:prstGeom>
        </p:spPr>
      </p:pic>
      <p:sp>
        <p:nvSpPr>
          <p:cNvPr id="13" name="Text Placeholder 7"/>
          <p:cNvSpPr>
            <a:spLocks noGrp="1"/>
          </p:cNvSpPr>
          <p:nvPr>
            <p:ph type="body" sz="quarter" idx="13" hasCustomPrompt="1"/>
          </p:nvPr>
        </p:nvSpPr>
        <p:spPr>
          <a:xfrm>
            <a:off x="986425" y="5483937"/>
            <a:ext cx="5789612" cy="560164"/>
          </a:xfrm>
          <a:prstGeom prst="rect">
            <a:avLst/>
          </a:prstGeom>
        </p:spPr>
        <p:txBody>
          <a:bodyPr>
            <a:normAutofit/>
          </a:bodyPr>
          <a:lstStyle>
            <a:lvl1pPr marL="0" indent="0">
              <a:buNone/>
              <a:defRPr sz="1000"/>
            </a:lvl1pPr>
          </a:lstStyle>
          <a:p>
            <a:pPr lvl="0"/>
            <a:r>
              <a:rPr lang="en-US" sz="1000" dirty="0" smtClean="0"/>
              <a:t>*Footnotes.</a:t>
            </a:r>
            <a:endParaRPr lang="en-US" dirty="0"/>
          </a:p>
        </p:txBody>
      </p:sp>
      <p:sp>
        <p:nvSpPr>
          <p:cNvPr id="10" name="Content Placeholder 4"/>
          <p:cNvSpPr>
            <a:spLocks noGrp="1"/>
          </p:cNvSpPr>
          <p:nvPr>
            <p:ph sz="quarter" idx="14"/>
          </p:nvPr>
        </p:nvSpPr>
        <p:spPr>
          <a:xfrm>
            <a:off x="254815" y="1518329"/>
            <a:ext cx="8288337" cy="393064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5"/>
          <p:cNvSpPr>
            <a:spLocks noGrp="1"/>
          </p:cNvSpPr>
          <p:nvPr>
            <p:ph type="body" sz="quarter" idx="15" hasCustomPrompt="1"/>
          </p:nvPr>
        </p:nvSpPr>
        <p:spPr>
          <a:xfrm>
            <a:off x="2415175" y="6292965"/>
            <a:ext cx="4360862" cy="268816"/>
          </a:xfrm>
          <a:prstGeom prst="rect">
            <a:avLst/>
          </a:prstGeom>
        </p:spPr>
        <p:txBody>
          <a:bodyPr/>
          <a:lstStyle>
            <a:lvl1pPr marL="0" indent="0" algn="ctr">
              <a:buNone/>
              <a:defRPr sz="800"/>
            </a:lvl1pPr>
          </a:lstStyle>
          <a:p>
            <a:pPr lvl="0"/>
            <a:r>
              <a:rPr lang="en-US" dirty="0" smtClean="0"/>
              <a:t>Copyright © 2016 ADP, LLC. Proprietary and Confidential. </a:t>
            </a:r>
            <a:endParaRPr lang="en-US" dirty="0"/>
          </a:p>
        </p:txBody>
      </p:sp>
      <p:pic>
        <p:nvPicPr>
          <p:cNvPr id="16" name="Picture 15" descr="ADP-Red-Logo-w-Tag-RGB-Right.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466033" y="5858331"/>
            <a:ext cx="1412834" cy="753511"/>
          </a:xfrm>
          <a:prstGeom prst="rect">
            <a:avLst/>
          </a:prstGeom>
        </p:spPr>
      </p:pic>
      <p:sp>
        <p:nvSpPr>
          <p:cNvPr id="17" name="TextBox 16"/>
          <p:cNvSpPr txBox="1"/>
          <p:nvPr userDrawn="1"/>
        </p:nvSpPr>
        <p:spPr>
          <a:xfrm>
            <a:off x="3886200" y="5985189"/>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6F6F73"/>
                </a:solidFill>
                <a:cs typeface="Arial"/>
              </a:rPr>
              <a:pPr algn="ctr" defTabSz="457200" fontAlgn="base">
                <a:spcBef>
                  <a:spcPct val="0"/>
                </a:spcBef>
                <a:spcAft>
                  <a:spcPct val="0"/>
                </a:spcAft>
              </a:pPr>
              <a:t>‹#›</a:t>
            </a:fld>
            <a:endParaRPr lang="en-US" sz="900" b="1" dirty="0">
              <a:solidFill>
                <a:srgbClr val="6F6F73"/>
              </a:solidFill>
              <a:cs typeface="Arial"/>
            </a:endParaRPr>
          </a:p>
        </p:txBody>
      </p:sp>
    </p:spTree>
    <p:extLst>
      <p:ext uri="{BB962C8B-B14F-4D97-AF65-F5344CB8AC3E}">
        <p14:creationId xmlns:p14="http://schemas.microsoft.com/office/powerpoint/2010/main" val="163330997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Content Pag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91647170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or Divider Page 2">
    <p:spTree>
      <p:nvGrpSpPr>
        <p:cNvPr id="1" name=""/>
        <p:cNvGrpSpPr/>
        <p:nvPr/>
      </p:nvGrpSpPr>
      <p:grpSpPr>
        <a:xfrm>
          <a:off x="0" y="0"/>
          <a:ext cx="0" cy="0"/>
          <a:chOff x="0" y="0"/>
          <a:chExt cx="0" cy="0"/>
        </a:xfrm>
      </p:grpSpPr>
      <p:pic>
        <p:nvPicPr>
          <p:cNvPr id="2" name="Picture 1"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t="46550" b="16696"/>
          <a:stretch/>
        </p:blipFill>
        <p:spPr>
          <a:xfrm>
            <a:off x="0" y="3040380"/>
            <a:ext cx="9144000" cy="2400567"/>
          </a:xfrm>
          <a:prstGeom prst="rect">
            <a:avLst/>
          </a:prstGeom>
        </p:spPr>
      </p:pic>
      <p:pic>
        <p:nvPicPr>
          <p:cNvPr id="4" name="Picture 3" descr="ADP-Red-Logo-w-Tag-RGB-Rig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
        <p:nvSpPr>
          <p:cNvPr id="7" name="Text Placeholder 5"/>
          <p:cNvSpPr>
            <a:spLocks noGrp="1"/>
          </p:cNvSpPr>
          <p:nvPr>
            <p:ph type="body" sz="quarter" idx="14" hasCustomPrompt="1"/>
          </p:nvPr>
        </p:nvSpPr>
        <p:spPr>
          <a:xfrm>
            <a:off x="2391569" y="6523038"/>
            <a:ext cx="4360862" cy="201612"/>
          </a:xfrm>
          <a:prstGeom prst="rect">
            <a:avLst/>
          </a:prstGeom>
        </p:spPr>
        <p:txBody>
          <a:bodyPr/>
          <a:lstStyle>
            <a:lvl1pPr marL="0" indent="0" algn="ctr">
              <a:buNone/>
              <a:defRPr sz="800">
                <a:latin typeface="Arial"/>
                <a:cs typeface="Arial"/>
              </a:defRPr>
            </a:lvl1pPr>
          </a:lstStyle>
          <a:p>
            <a:pPr lvl="0"/>
            <a:r>
              <a:rPr lang="en-US" dirty="0" smtClean="0"/>
              <a:t>Copyright © 2015 ADP, LLC. Proprietary and Confidential. </a:t>
            </a:r>
            <a:endParaRPr lang="en-US" dirty="0"/>
          </a:p>
        </p:txBody>
      </p:sp>
      <p:sp>
        <p:nvSpPr>
          <p:cNvPr id="10" name="Title Placeholder 1"/>
          <p:cNvSpPr>
            <a:spLocks noGrp="1"/>
          </p:cNvSpPr>
          <p:nvPr>
            <p:ph type="title" hasCustomPrompt="1"/>
          </p:nvPr>
        </p:nvSpPr>
        <p:spPr>
          <a:xfrm>
            <a:off x="457200" y="4008438"/>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0" y="5769518"/>
            <a:ext cx="7058025" cy="620587"/>
          </a:xfrm>
          <a:prstGeom prst="rect">
            <a:avLst/>
          </a:prstGeo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2371223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4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291765"/>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82000" y="6553200"/>
            <a:ext cx="685800" cy="274320"/>
          </a:xfrm>
          <a:prstGeom prst="rect">
            <a:avLst/>
          </a:prstGeom>
        </p:spPr>
      </p:pic>
    </p:spTree>
    <p:extLst>
      <p:ext uri="{BB962C8B-B14F-4D97-AF65-F5344CB8AC3E}">
        <p14:creationId xmlns:p14="http://schemas.microsoft.com/office/powerpoint/2010/main" val="323717345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5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269390283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9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571879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9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24465328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8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4433539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1520" y="44068"/>
            <a:ext cx="7542133" cy="831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12460811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a:solidFill>
                <a:prstClr val="white"/>
              </a:solidFill>
            </a:endParaRPr>
          </a:p>
        </p:txBody>
      </p:sp>
      <p:sp>
        <p:nvSpPr>
          <p:cNvPr id="6" name="Text Placeholder 10"/>
          <p:cNvSpPr>
            <a:spLocks noGrp="1"/>
          </p:cNvSpPr>
          <p:nvPr>
            <p:ph type="body" sz="quarter" idx="10" hasCustomPrompt="1"/>
          </p:nvPr>
        </p:nvSpPr>
        <p:spPr>
          <a:xfrm>
            <a:off x="230188" y="679451"/>
            <a:ext cx="7942262" cy="770467"/>
          </a:xfrm>
          <a:prstGeom prst="rect">
            <a:avLst/>
          </a:prstGeom>
        </p:spPr>
        <p:txBody>
          <a:bodyPr/>
          <a:lstStyle>
            <a:lvl1pPr marL="0" indent="0">
              <a:buNone/>
              <a:defRPr lang="en-US" sz="2800" b="1" kern="1200" dirty="0" smtClean="0">
                <a:solidFill>
                  <a:srgbClr val="6F6F73"/>
                </a:solidFill>
                <a:latin typeface="Arial"/>
                <a:ea typeface="+mn-ea"/>
                <a:cs typeface="Arial"/>
              </a:defRPr>
            </a:lvl1pPr>
            <a:lvl2pPr>
              <a:defRPr lang="en-US" sz="2800" b="1" kern="1200" dirty="0" smtClean="0">
                <a:solidFill>
                  <a:srgbClr val="6F6F73"/>
                </a:solidFill>
                <a:latin typeface="Arial"/>
                <a:ea typeface="+mn-ea"/>
                <a:cs typeface="Arial"/>
              </a:defRPr>
            </a:lvl2pPr>
            <a:lvl3pPr>
              <a:defRPr lang="en-US" sz="2800" b="1" kern="1200" dirty="0" smtClean="0">
                <a:solidFill>
                  <a:srgbClr val="6F6F73"/>
                </a:solidFill>
                <a:latin typeface="Arial"/>
                <a:ea typeface="+mn-ea"/>
                <a:cs typeface="Arial"/>
              </a:defRPr>
            </a:lvl3pPr>
            <a:lvl4pPr>
              <a:defRPr lang="en-US" sz="2800" b="1" kern="1200" dirty="0" smtClean="0">
                <a:solidFill>
                  <a:srgbClr val="6F6F73"/>
                </a:solidFill>
                <a:latin typeface="Arial"/>
                <a:ea typeface="+mn-ea"/>
                <a:cs typeface="Arial"/>
              </a:defRPr>
            </a:lvl4pPr>
            <a:lvl5pPr>
              <a:defRPr lang="en-US" sz="2800" b="1" kern="1200" dirty="0">
                <a:solidFill>
                  <a:srgbClr val="6F6F73"/>
                </a:solidFill>
                <a:latin typeface="Arial"/>
                <a:ea typeface="+mn-ea"/>
                <a:cs typeface="Arial"/>
              </a:defRPr>
            </a:lvl5pPr>
          </a:lstStyle>
          <a:p>
            <a:pPr lvl="0"/>
            <a:r>
              <a:rPr lang="en-US" dirty="0" smtClean="0"/>
              <a:t>Headline</a:t>
            </a:r>
            <a:endParaRPr lang="en-US" dirty="0"/>
          </a:p>
        </p:txBody>
      </p:sp>
      <p:pic>
        <p:nvPicPr>
          <p:cNvPr id="9" name="Picture 8" descr="minimum-03.png"/>
          <p:cNvPicPr>
            <a:picLocks noChangeAspect="1"/>
          </p:cNvPicPr>
          <p:nvPr userDrawn="1"/>
        </p:nvPicPr>
        <p:blipFill rotWithShape="1">
          <a:blip r:embed="rId2" cstate="email">
            <a:extLst>
              <a:ext uri="{28A0092B-C50C-407E-A947-70E740481C1C}">
                <a14:useLocalDpi xmlns:a14="http://schemas.microsoft.com/office/drawing/2010/main"/>
              </a:ext>
            </a:extLst>
          </a:blip>
          <a:srcRect l="82693" t="78882"/>
          <a:stretch/>
        </p:blipFill>
        <p:spPr>
          <a:xfrm flipH="1">
            <a:off x="0" y="4978305"/>
            <a:ext cx="1582522" cy="1931017"/>
          </a:xfrm>
          <a:prstGeom prst="rect">
            <a:avLst/>
          </a:prstGeom>
        </p:spPr>
      </p:pic>
      <p:sp>
        <p:nvSpPr>
          <p:cNvPr id="13" name="Text Placeholder 7"/>
          <p:cNvSpPr>
            <a:spLocks noGrp="1"/>
          </p:cNvSpPr>
          <p:nvPr>
            <p:ph type="body" sz="quarter" idx="13" hasCustomPrompt="1"/>
          </p:nvPr>
        </p:nvSpPr>
        <p:spPr>
          <a:xfrm>
            <a:off x="986425" y="5483937"/>
            <a:ext cx="5789612" cy="560164"/>
          </a:xfrm>
          <a:prstGeom prst="rect">
            <a:avLst/>
          </a:prstGeom>
        </p:spPr>
        <p:txBody>
          <a:bodyPr>
            <a:normAutofit/>
          </a:bodyPr>
          <a:lstStyle>
            <a:lvl1pPr marL="0" indent="0">
              <a:buNone/>
              <a:defRPr sz="1000"/>
            </a:lvl1pPr>
          </a:lstStyle>
          <a:p>
            <a:pPr lvl="0"/>
            <a:r>
              <a:rPr lang="en-US" sz="1000" dirty="0" smtClean="0"/>
              <a:t>*Footnotes.</a:t>
            </a:r>
            <a:endParaRPr lang="en-US" dirty="0"/>
          </a:p>
        </p:txBody>
      </p:sp>
      <p:sp>
        <p:nvSpPr>
          <p:cNvPr id="10" name="Content Placeholder 4"/>
          <p:cNvSpPr>
            <a:spLocks noGrp="1"/>
          </p:cNvSpPr>
          <p:nvPr>
            <p:ph sz="quarter" idx="14"/>
          </p:nvPr>
        </p:nvSpPr>
        <p:spPr>
          <a:xfrm>
            <a:off x="254815" y="1518329"/>
            <a:ext cx="8288337" cy="393064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5"/>
          <p:cNvSpPr>
            <a:spLocks noGrp="1"/>
          </p:cNvSpPr>
          <p:nvPr>
            <p:ph type="body" sz="quarter" idx="15" hasCustomPrompt="1"/>
          </p:nvPr>
        </p:nvSpPr>
        <p:spPr>
          <a:xfrm>
            <a:off x="2415175" y="6292965"/>
            <a:ext cx="4360862" cy="268816"/>
          </a:xfrm>
          <a:prstGeom prst="rect">
            <a:avLst/>
          </a:prstGeom>
        </p:spPr>
        <p:txBody>
          <a:bodyPr/>
          <a:lstStyle>
            <a:lvl1pPr marL="0" indent="0" algn="ctr">
              <a:buNone/>
              <a:defRPr sz="800"/>
            </a:lvl1pPr>
          </a:lstStyle>
          <a:p>
            <a:pPr lvl="0"/>
            <a:r>
              <a:rPr lang="en-US" dirty="0" smtClean="0"/>
              <a:t>Copyright © 2016 ADP, LLC. Proprietary and Confidential. </a:t>
            </a:r>
            <a:endParaRPr lang="en-US" dirty="0"/>
          </a:p>
        </p:txBody>
      </p:sp>
      <p:pic>
        <p:nvPicPr>
          <p:cNvPr id="16" name="Picture 15" descr="ADP-Red-Logo-w-Tag-RGB-Right.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466033" y="5858331"/>
            <a:ext cx="1412834" cy="753511"/>
          </a:xfrm>
          <a:prstGeom prst="rect">
            <a:avLst/>
          </a:prstGeom>
        </p:spPr>
      </p:pic>
      <p:sp>
        <p:nvSpPr>
          <p:cNvPr id="17" name="TextBox 16"/>
          <p:cNvSpPr txBox="1"/>
          <p:nvPr userDrawn="1"/>
        </p:nvSpPr>
        <p:spPr>
          <a:xfrm>
            <a:off x="3886200" y="5985189"/>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6F6F73"/>
                </a:solidFill>
                <a:cs typeface="Arial"/>
              </a:rPr>
              <a:pPr algn="ctr" defTabSz="457200" fontAlgn="base">
                <a:spcBef>
                  <a:spcPct val="0"/>
                </a:spcBef>
                <a:spcAft>
                  <a:spcPct val="0"/>
                </a:spcAft>
              </a:pPr>
              <a:t>‹#›</a:t>
            </a:fld>
            <a:endParaRPr lang="en-US" sz="900" b="1" dirty="0">
              <a:solidFill>
                <a:srgbClr val="6F6F73"/>
              </a:solidFill>
              <a:cs typeface="Arial"/>
            </a:endParaRPr>
          </a:p>
        </p:txBody>
      </p:sp>
    </p:spTree>
    <p:extLst>
      <p:ext uri="{BB962C8B-B14F-4D97-AF65-F5344CB8AC3E}">
        <p14:creationId xmlns:p14="http://schemas.microsoft.com/office/powerpoint/2010/main" val="228863615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Content Pag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770953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or Divider Page 2">
    <p:spTree>
      <p:nvGrpSpPr>
        <p:cNvPr id="1" name=""/>
        <p:cNvGrpSpPr/>
        <p:nvPr/>
      </p:nvGrpSpPr>
      <p:grpSpPr>
        <a:xfrm>
          <a:off x="0" y="0"/>
          <a:ext cx="0" cy="0"/>
          <a:chOff x="0" y="0"/>
          <a:chExt cx="0" cy="0"/>
        </a:xfrm>
      </p:grpSpPr>
      <p:pic>
        <p:nvPicPr>
          <p:cNvPr id="2" name="Picture 1"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t="46550" b="16696"/>
          <a:stretch/>
        </p:blipFill>
        <p:spPr>
          <a:xfrm>
            <a:off x="0" y="3040380"/>
            <a:ext cx="9144000" cy="2400567"/>
          </a:xfrm>
          <a:prstGeom prst="rect">
            <a:avLst/>
          </a:prstGeom>
        </p:spPr>
      </p:pic>
      <p:pic>
        <p:nvPicPr>
          <p:cNvPr id="4" name="Picture 3" descr="ADP-Red-Logo-w-Tag-RGB-Rig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15978" y="5966176"/>
            <a:ext cx="1412834" cy="565133"/>
          </a:xfrm>
          <a:prstGeom prst="rect">
            <a:avLst/>
          </a:prstGeom>
        </p:spPr>
      </p:pic>
      <p:sp>
        <p:nvSpPr>
          <p:cNvPr id="7" name="Text Placeholder 5"/>
          <p:cNvSpPr>
            <a:spLocks noGrp="1"/>
          </p:cNvSpPr>
          <p:nvPr>
            <p:ph type="body" sz="quarter" idx="14" hasCustomPrompt="1"/>
          </p:nvPr>
        </p:nvSpPr>
        <p:spPr>
          <a:xfrm>
            <a:off x="2391569" y="6523038"/>
            <a:ext cx="4360862" cy="201612"/>
          </a:xfrm>
          <a:prstGeom prst="rect">
            <a:avLst/>
          </a:prstGeom>
        </p:spPr>
        <p:txBody>
          <a:bodyPr/>
          <a:lstStyle>
            <a:lvl1pPr marL="0" indent="0" algn="ctr">
              <a:buNone/>
              <a:defRPr sz="800">
                <a:latin typeface="Arial"/>
                <a:cs typeface="Arial"/>
              </a:defRPr>
            </a:lvl1pPr>
          </a:lstStyle>
          <a:p>
            <a:pPr lvl="0"/>
            <a:r>
              <a:rPr lang="en-US" dirty="0" smtClean="0"/>
              <a:t>Copyright © 2015 ADP, LLC. Proprietary and Confidential. </a:t>
            </a:r>
            <a:endParaRPr lang="en-US" dirty="0"/>
          </a:p>
        </p:txBody>
      </p:sp>
      <p:sp>
        <p:nvSpPr>
          <p:cNvPr id="10" name="Title Placeholder 1"/>
          <p:cNvSpPr>
            <a:spLocks noGrp="1"/>
          </p:cNvSpPr>
          <p:nvPr>
            <p:ph type="title" hasCustomPrompt="1"/>
          </p:nvPr>
        </p:nvSpPr>
        <p:spPr>
          <a:xfrm>
            <a:off x="457200" y="4008438"/>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0" y="5769518"/>
            <a:ext cx="7058025" cy="620587"/>
          </a:xfrm>
          <a:prstGeom prst="rect">
            <a:avLst/>
          </a:prstGeo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3192352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4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291765"/>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82000" y="6553200"/>
            <a:ext cx="685800" cy="274320"/>
          </a:xfrm>
          <a:prstGeom prst="rect">
            <a:avLst/>
          </a:prstGeom>
        </p:spPr>
      </p:pic>
    </p:spTree>
    <p:extLst>
      <p:ext uri="{BB962C8B-B14F-4D97-AF65-F5344CB8AC3E}">
        <p14:creationId xmlns:p14="http://schemas.microsoft.com/office/powerpoint/2010/main" val="213021511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5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23566144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9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05374025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8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115678895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1520" y="44068"/>
            <a:ext cx="7542133" cy="831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8297704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8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31190356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a:solidFill>
                <a:prstClr val="white"/>
              </a:solidFill>
            </a:endParaRPr>
          </a:p>
        </p:txBody>
      </p:sp>
      <p:sp>
        <p:nvSpPr>
          <p:cNvPr id="6" name="Text Placeholder 10"/>
          <p:cNvSpPr>
            <a:spLocks noGrp="1"/>
          </p:cNvSpPr>
          <p:nvPr>
            <p:ph type="body" sz="quarter" idx="10" hasCustomPrompt="1"/>
          </p:nvPr>
        </p:nvSpPr>
        <p:spPr>
          <a:xfrm>
            <a:off x="230188" y="679451"/>
            <a:ext cx="7942262" cy="770467"/>
          </a:xfrm>
          <a:prstGeom prst="rect">
            <a:avLst/>
          </a:prstGeom>
        </p:spPr>
        <p:txBody>
          <a:bodyPr/>
          <a:lstStyle>
            <a:lvl1pPr marL="0" indent="0">
              <a:buNone/>
              <a:defRPr lang="en-US" sz="2800" b="1" kern="1200" dirty="0" smtClean="0">
                <a:solidFill>
                  <a:srgbClr val="6F6F73"/>
                </a:solidFill>
                <a:latin typeface="Arial"/>
                <a:ea typeface="+mn-ea"/>
                <a:cs typeface="Arial"/>
              </a:defRPr>
            </a:lvl1pPr>
            <a:lvl2pPr>
              <a:defRPr lang="en-US" sz="2800" b="1" kern="1200" dirty="0" smtClean="0">
                <a:solidFill>
                  <a:srgbClr val="6F6F73"/>
                </a:solidFill>
                <a:latin typeface="Arial"/>
                <a:ea typeface="+mn-ea"/>
                <a:cs typeface="Arial"/>
              </a:defRPr>
            </a:lvl2pPr>
            <a:lvl3pPr>
              <a:defRPr lang="en-US" sz="2800" b="1" kern="1200" dirty="0" smtClean="0">
                <a:solidFill>
                  <a:srgbClr val="6F6F73"/>
                </a:solidFill>
                <a:latin typeface="Arial"/>
                <a:ea typeface="+mn-ea"/>
                <a:cs typeface="Arial"/>
              </a:defRPr>
            </a:lvl3pPr>
            <a:lvl4pPr>
              <a:defRPr lang="en-US" sz="2800" b="1" kern="1200" dirty="0" smtClean="0">
                <a:solidFill>
                  <a:srgbClr val="6F6F73"/>
                </a:solidFill>
                <a:latin typeface="Arial"/>
                <a:ea typeface="+mn-ea"/>
                <a:cs typeface="Arial"/>
              </a:defRPr>
            </a:lvl4pPr>
            <a:lvl5pPr>
              <a:defRPr lang="en-US" sz="2800" b="1" kern="1200" dirty="0">
                <a:solidFill>
                  <a:srgbClr val="6F6F73"/>
                </a:solidFill>
                <a:latin typeface="Arial"/>
                <a:ea typeface="+mn-ea"/>
                <a:cs typeface="Arial"/>
              </a:defRPr>
            </a:lvl5pPr>
          </a:lstStyle>
          <a:p>
            <a:pPr lvl="0"/>
            <a:r>
              <a:rPr lang="en-US" dirty="0" smtClean="0"/>
              <a:t>Headline</a:t>
            </a:r>
            <a:endParaRPr lang="en-US" dirty="0"/>
          </a:p>
        </p:txBody>
      </p:sp>
      <p:pic>
        <p:nvPicPr>
          <p:cNvPr id="9" name="Picture 8" descr="minimum-03.png"/>
          <p:cNvPicPr>
            <a:picLocks noChangeAspect="1"/>
          </p:cNvPicPr>
          <p:nvPr userDrawn="1"/>
        </p:nvPicPr>
        <p:blipFill rotWithShape="1">
          <a:blip r:embed="rId2" cstate="email">
            <a:extLst>
              <a:ext uri="{28A0092B-C50C-407E-A947-70E740481C1C}">
                <a14:useLocalDpi xmlns:a14="http://schemas.microsoft.com/office/drawing/2010/main"/>
              </a:ext>
            </a:extLst>
          </a:blip>
          <a:srcRect l="82693" t="78882"/>
          <a:stretch/>
        </p:blipFill>
        <p:spPr>
          <a:xfrm flipH="1">
            <a:off x="0" y="4978305"/>
            <a:ext cx="1582522" cy="1931017"/>
          </a:xfrm>
          <a:prstGeom prst="rect">
            <a:avLst/>
          </a:prstGeom>
        </p:spPr>
      </p:pic>
      <p:sp>
        <p:nvSpPr>
          <p:cNvPr id="13" name="Text Placeholder 7"/>
          <p:cNvSpPr>
            <a:spLocks noGrp="1"/>
          </p:cNvSpPr>
          <p:nvPr>
            <p:ph type="body" sz="quarter" idx="13" hasCustomPrompt="1"/>
          </p:nvPr>
        </p:nvSpPr>
        <p:spPr>
          <a:xfrm>
            <a:off x="986425" y="5483937"/>
            <a:ext cx="5789612" cy="560164"/>
          </a:xfrm>
          <a:prstGeom prst="rect">
            <a:avLst/>
          </a:prstGeom>
        </p:spPr>
        <p:txBody>
          <a:bodyPr>
            <a:normAutofit/>
          </a:bodyPr>
          <a:lstStyle>
            <a:lvl1pPr marL="0" indent="0">
              <a:buNone/>
              <a:defRPr sz="1000"/>
            </a:lvl1pPr>
          </a:lstStyle>
          <a:p>
            <a:pPr lvl="0"/>
            <a:r>
              <a:rPr lang="en-US" sz="1000" dirty="0" smtClean="0"/>
              <a:t>*Footnotes.</a:t>
            </a:r>
            <a:endParaRPr lang="en-US" dirty="0"/>
          </a:p>
        </p:txBody>
      </p:sp>
      <p:sp>
        <p:nvSpPr>
          <p:cNvPr id="10" name="Content Placeholder 4"/>
          <p:cNvSpPr>
            <a:spLocks noGrp="1"/>
          </p:cNvSpPr>
          <p:nvPr>
            <p:ph sz="quarter" idx="14"/>
          </p:nvPr>
        </p:nvSpPr>
        <p:spPr>
          <a:xfrm>
            <a:off x="254815" y="1518329"/>
            <a:ext cx="8288337" cy="393064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5"/>
          <p:cNvSpPr>
            <a:spLocks noGrp="1"/>
          </p:cNvSpPr>
          <p:nvPr>
            <p:ph type="body" sz="quarter" idx="15" hasCustomPrompt="1"/>
          </p:nvPr>
        </p:nvSpPr>
        <p:spPr>
          <a:xfrm>
            <a:off x="2415175" y="6292965"/>
            <a:ext cx="4360862" cy="268816"/>
          </a:xfrm>
          <a:prstGeom prst="rect">
            <a:avLst/>
          </a:prstGeom>
        </p:spPr>
        <p:txBody>
          <a:bodyPr/>
          <a:lstStyle>
            <a:lvl1pPr marL="0" indent="0" algn="ctr">
              <a:buNone/>
              <a:defRPr sz="800"/>
            </a:lvl1pPr>
          </a:lstStyle>
          <a:p>
            <a:pPr lvl="0"/>
            <a:r>
              <a:rPr lang="en-US" dirty="0" smtClean="0"/>
              <a:t>Copyright © 2016 ADP, LLC. Proprietary and Confidential. </a:t>
            </a:r>
            <a:endParaRPr lang="en-US" dirty="0"/>
          </a:p>
        </p:txBody>
      </p:sp>
      <p:pic>
        <p:nvPicPr>
          <p:cNvPr id="16" name="Picture 15" descr="ADP-Red-Logo-w-Tag-RGB-Right.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466033" y="5858331"/>
            <a:ext cx="1412834" cy="753511"/>
          </a:xfrm>
          <a:prstGeom prst="rect">
            <a:avLst/>
          </a:prstGeom>
        </p:spPr>
      </p:pic>
      <p:sp>
        <p:nvSpPr>
          <p:cNvPr id="17" name="TextBox 16"/>
          <p:cNvSpPr txBox="1"/>
          <p:nvPr userDrawn="1"/>
        </p:nvSpPr>
        <p:spPr>
          <a:xfrm>
            <a:off x="3886200" y="5985189"/>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6F6F73"/>
                </a:solidFill>
                <a:cs typeface="Arial"/>
              </a:rPr>
              <a:pPr algn="ctr" defTabSz="457200" fontAlgn="base">
                <a:spcBef>
                  <a:spcPct val="0"/>
                </a:spcBef>
                <a:spcAft>
                  <a:spcPct val="0"/>
                </a:spcAft>
              </a:pPr>
              <a:t>‹#›</a:t>
            </a:fld>
            <a:endParaRPr lang="en-US" sz="900" b="1" dirty="0">
              <a:solidFill>
                <a:srgbClr val="6F6F73"/>
              </a:solidFill>
              <a:cs typeface="Arial"/>
            </a:endParaRPr>
          </a:p>
        </p:txBody>
      </p:sp>
    </p:spTree>
    <p:extLst>
      <p:ext uri="{BB962C8B-B14F-4D97-AF65-F5344CB8AC3E}">
        <p14:creationId xmlns:p14="http://schemas.microsoft.com/office/powerpoint/2010/main" val="348702166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Content Pag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72151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or Divider Page 2">
    <p:spTree>
      <p:nvGrpSpPr>
        <p:cNvPr id="1" name=""/>
        <p:cNvGrpSpPr/>
        <p:nvPr/>
      </p:nvGrpSpPr>
      <p:grpSpPr>
        <a:xfrm>
          <a:off x="0" y="0"/>
          <a:ext cx="0" cy="0"/>
          <a:chOff x="0" y="0"/>
          <a:chExt cx="0" cy="0"/>
        </a:xfrm>
      </p:grpSpPr>
      <p:pic>
        <p:nvPicPr>
          <p:cNvPr id="2" name="Picture 1" descr="PATTERNS_PPT-08.png"/>
          <p:cNvPicPr>
            <a:picLocks noChangeAspect="1"/>
          </p:cNvPicPr>
          <p:nvPr userDrawn="1"/>
        </p:nvPicPr>
        <p:blipFill rotWithShape="1">
          <a:blip r:embed="rId2" cstate="email">
            <a:extLst>
              <a:ext uri="{28A0092B-C50C-407E-A947-70E740481C1C}">
                <a14:useLocalDpi xmlns:a14="http://schemas.microsoft.com/office/drawing/2010/main"/>
              </a:ext>
            </a:extLst>
          </a:blip>
          <a:srcRect t="46550" b="16696"/>
          <a:stretch/>
        </p:blipFill>
        <p:spPr>
          <a:xfrm>
            <a:off x="0" y="3040380"/>
            <a:ext cx="9144000" cy="2400567"/>
          </a:xfrm>
          <a:prstGeom prst="rect">
            <a:avLst/>
          </a:prstGeom>
        </p:spPr>
      </p:pic>
      <p:sp>
        <p:nvSpPr>
          <p:cNvPr id="10" name="Title Placeholder 1"/>
          <p:cNvSpPr>
            <a:spLocks noGrp="1"/>
          </p:cNvSpPr>
          <p:nvPr>
            <p:ph type="title" hasCustomPrompt="1"/>
          </p:nvPr>
        </p:nvSpPr>
        <p:spPr>
          <a:xfrm>
            <a:off x="457200" y="4008438"/>
            <a:ext cx="82296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smtClean="0">
                <a:solidFill>
                  <a:schemeClr val="bg1"/>
                </a:solidFill>
                <a:latin typeface="Arial"/>
                <a:cs typeface="Arial"/>
              </a:rPr>
              <a:t>Title is Arial 36pt </a:t>
            </a:r>
            <a:br>
              <a:rPr lang="en-US" sz="3600" b="1" dirty="0" smtClean="0">
                <a:solidFill>
                  <a:schemeClr val="bg1"/>
                </a:solidFill>
                <a:latin typeface="Arial"/>
                <a:cs typeface="Arial"/>
              </a:rPr>
            </a:br>
            <a:r>
              <a:rPr lang="en-US" sz="3600" b="1" dirty="0" smtClean="0">
                <a:solidFill>
                  <a:schemeClr val="bg1"/>
                </a:solidFill>
                <a:latin typeface="Arial"/>
                <a:cs typeface="Arial"/>
              </a:rPr>
              <a:t>Bold, Two Lines</a:t>
            </a:r>
            <a:endParaRPr lang="en-US" sz="3600" b="1" dirty="0">
              <a:solidFill>
                <a:schemeClr val="bg1"/>
              </a:solidFill>
              <a:latin typeface="Arial"/>
              <a:cs typeface="Arial"/>
            </a:endParaRPr>
          </a:p>
        </p:txBody>
      </p:sp>
      <p:sp>
        <p:nvSpPr>
          <p:cNvPr id="11" name="Text Placeholder 14"/>
          <p:cNvSpPr>
            <a:spLocks noGrp="1"/>
          </p:cNvSpPr>
          <p:nvPr>
            <p:ph type="body" sz="quarter" idx="13" hasCustomPrompt="1"/>
          </p:nvPr>
        </p:nvSpPr>
        <p:spPr>
          <a:xfrm>
            <a:off x="457200" y="5769518"/>
            <a:ext cx="7058025" cy="620587"/>
          </a:xfrm>
          <a:prstGeom prst="rect">
            <a:avLst/>
          </a:prstGeom>
        </p:spPr>
        <p:txBody>
          <a:bodyPr>
            <a:noAutofit/>
          </a:bodyPr>
          <a:lstStyle>
            <a:lvl1pPr marL="0" indent="0">
              <a:buNone/>
              <a:defRPr sz="1600" baseline="0">
                <a:solidFill>
                  <a:srgbClr val="6F6F73"/>
                </a:solidFill>
                <a:latin typeface="Arial"/>
                <a:cs typeface="Arial"/>
              </a:defRPr>
            </a:lvl1pPr>
          </a:lstStyle>
          <a:p>
            <a:pPr lvl="0"/>
            <a:r>
              <a:rPr lang="en-US" dirty="0" smtClean="0"/>
              <a:t>Subtitle goes here</a:t>
            </a:r>
          </a:p>
          <a:p>
            <a:pPr lvl="0"/>
            <a:r>
              <a:rPr lang="en-US" dirty="0" smtClean="0"/>
              <a:t>Date, Two lines</a:t>
            </a:r>
            <a:endParaRPr lang="en-US" dirty="0"/>
          </a:p>
        </p:txBody>
      </p:sp>
    </p:spTree>
    <p:extLst>
      <p:ext uri="{BB962C8B-B14F-4D97-AF65-F5344CB8AC3E}">
        <p14:creationId xmlns:p14="http://schemas.microsoft.com/office/powerpoint/2010/main" val="13621374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3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553200"/>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spTree>
    <p:extLst>
      <p:ext uri="{BB962C8B-B14F-4D97-AF65-F5344CB8AC3E}">
        <p14:creationId xmlns:p14="http://schemas.microsoft.com/office/powerpoint/2010/main" val="242063347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4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8610600" y="6291765"/>
            <a:ext cx="5334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82000" y="6553200"/>
            <a:ext cx="685800" cy="274320"/>
          </a:xfrm>
          <a:prstGeom prst="rect">
            <a:avLst/>
          </a:prstGeom>
        </p:spPr>
      </p:pic>
    </p:spTree>
    <p:extLst>
      <p:ext uri="{BB962C8B-B14F-4D97-AF65-F5344CB8AC3E}">
        <p14:creationId xmlns:p14="http://schemas.microsoft.com/office/powerpoint/2010/main" val="378989729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5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56461224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9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70865294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8_Content Page 1">
    <p:spTree>
      <p:nvGrpSpPr>
        <p:cNvPr id="1" name=""/>
        <p:cNvGrpSpPr/>
        <p:nvPr/>
      </p:nvGrpSpPr>
      <p:grpSpPr>
        <a:xfrm>
          <a:off x="0" y="0"/>
          <a:ext cx="0" cy="0"/>
          <a:chOff x="0" y="0"/>
          <a:chExt cx="0" cy="0"/>
        </a:xfrm>
      </p:grpSpPr>
      <p:sp>
        <p:nvSpPr>
          <p:cNvPr id="8" name="Title 7"/>
          <p:cNvSpPr>
            <a:spLocks noGrp="1"/>
          </p:cNvSpPr>
          <p:nvPr>
            <p:ph type="title"/>
          </p:nvPr>
        </p:nvSpPr>
        <p:spPr>
          <a:xfrm>
            <a:off x="336013" y="274996"/>
            <a:ext cx="8229600" cy="761278"/>
          </a:xfrm>
          <a:prstGeom prst="rect">
            <a:avLst/>
          </a:prstGeom>
        </p:spPr>
        <p:txBody>
          <a:bodyPr/>
          <a:lstStyle>
            <a:lvl1pPr algn="l">
              <a:defRPr sz="2400" b="0"/>
            </a:lvl1pPr>
          </a:lstStyle>
          <a:p>
            <a:r>
              <a:rPr lang="en-US" smtClean="0"/>
              <a:t>Click to edit Master title style</a:t>
            </a:r>
            <a:endParaRPr lang="en-US"/>
          </a:p>
        </p:txBody>
      </p:sp>
      <p:sp>
        <p:nvSpPr>
          <p:cNvPr id="9" name="Text Placeholder 2"/>
          <p:cNvSpPr>
            <a:spLocks noGrp="1"/>
          </p:cNvSpPr>
          <p:nvPr>
            <p:ph type="body" sz="quarter" idx="15"/>
          </p:nvPr>
        </p:nvSpPr>
        <p:spPr>
          <a:xfrm>
            <a:off x="362901" y="2030693"/>
            <a:ext cx="7023753" cy="2084972"/>
          </a:xfrm>
          <a:prstGeom prst="rect">
            <a:avLst/>
          </a:prstGeom>
        </p:spPr>
        <p:txBody>
          <a:bodyPr/>
          <a:lstStyle>
            <a:lvl1pPr marL="285750" indent="-285750">
              <a:buClr>
                <a:schemeClr val="accent1"/>
              </a:buClr>
              <a:buFont typeface="Wingdings" panose="05000000000000000000" pitchFamily="2" charset="2"/>
              <a:buChar char="§"/>
              <a:defRPr sz="1600" b="1">
                <a:solidFill>
                  <a:srgbClr val="000000"/>
                </a:solidFill>
              </a:defRPr>
            </a:lvl1pPr>
            <a:lvl2pPr marL="511175" indent="-174625">
              <a:buClr>
                <a:schemeClr val="accent1"/>
              </a:buClr>
              <a:defRPr sz="1600">
                <a:solidFill>
                  <a:srgbClr val="000000"/>
                </a:solidFill>
              </a:defRPr>
            </a:lvl2pPr>
            <a:lvl3pPr marL="806450" indent="-228600">
              <a:buClr>
                <a:schemeClr val="accent1"/>
              </a:buClr>
              <a:buFont typeface="Courier New" panose="02070309020205020404" pitchFamily="49" charset="0"/>
              <a:buChar char="o"/>
              <a:defRPr sz="1600">
                <a:solidFill>
                  <a:srgbClr val="000000"/>
                </a:solidFill>
              </a:defRPr>
            </a:lvl3pPr>
            <a:lvl4pPr marL="1371600" indent="0">
              <a:buClr>
                <a:schemeClr val="accent3"/>
              </a:buClr>
              <a:buNone/>
              <a:defRPr sz="1600">
                <a:solidFill>
                  <a:srgbClr val="000000"/>
                </a:solidFill>
              </a:defRPr>
            </a:lvl4pPr>
            <a:lvl5pPr>
              <a:buClr>
                <a:schemeClr val="accent3"/>
              </a:buClr>
              <a:defRPr sz="1600">
                <a:solidFill>
                  <a:srgbClr val="000000"/>
                </a:solidFill>
              </a:defRPr>
            </a:lvl5pPr>
          </a:lstStyle>
          <a:p>
            <a:pPr lvl="0"/>
            <a:r>
              <a:rPr lang="en-US" dirty="0" smtClean="0"/>
              <a:t>Click to edit Master text styles</a:t>
            </a:r>
          </a:p>
          <a:p>
            <a:pPr lvl="0"/>
            <a:r>
              <a:rPr lang="en-US" dirty="0" smtClean="0"/>
              <a:t>Second level</a:t>
            </a:r>
          </a:p>
          <a:p>
            <a:pPr lvl="1"/>
            <a:r>
              <a:rPr lang="en-US" dirty="0" smtClean="0"/>
              <a:t>Third level</a:t>
            </a:r>
          </a:p>
          <a:p>
            <a:pPr lvl="2"/>
            <a:r>
              <a:rPr lang="en-US" dirty="0" smtClean="0"/>
              <a:t>Fourth level</a:t>
            </a:r>
          </a:p>
        </p:txBody>
      </p:sp>
      <p:sp>
        <p:nvSpPr>
          <p:cNvPr id="10" name="TextBox 9"/>
          <p:cNvSpPr txBox="1"/>
          <p:nvPr userDrawn="1"/>
        </p:nvSpPr>
        <p:spPr>
          <a:xfrm>
            <a:off x="3874778" y="6628381"/>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000000"/>
                </a:solidFill>
                <a:cs typeface="Arial"/>
              </a:rPr>
              <a:pPr algn="ctr" defTabSz="457200" fontAlgn="base">
                <a:spcBef>
                  <a:spcPct val="0"/>
                </a:spcBef>
                <a:spcAft>
                  <a:spcPct val="0"/>
                </a:spcAft>
              </a:pPr>
              <a:t>‹#›</a:t>
            </a:fld>
            <a:endParaRPr lang="en-US" sz="900" b="1" dirty="0">
              <a:solidFill>
                <a:srgbClr val="000000"/>
              </a:solidFill>
              <a:cs typeface="Arial"/>
            </a:endParaRPr>
          </a:p>
        </p:txBody>
      </p:sp>
      <p:pic>
        <p:nvPicPr>
          <p:cNvPr id="14" name="Picture 13" descr="ADP-Red-Logo-w-Tag-RGB-Rig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15978" y="6275457"/>
            <a:ext cx="1412834" cy="565133"/>
          </a:xfrm>
          <a:prstGeom prst="rect">
            <a:avLst/>
          </a:prstGeom>
        </p:spPr>
      </p:pic>
    </p:spTree>
    <p:extLst>
      <p:ext uri="{BB962C8B-B14F-4D97-AF65-F5344CB8AC3E}">
        <p14:creationId xmlns:p14="http://schemas.microsoft.com/office/powerpoint/2010/main" val="230238887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1520" y="44068"/>
            <a:ext cx="7542133" cy="831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18893631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a:solidFill>
                <a:prstClr val="white"/>
              </a:solidFill>
            </a:endParaRPr>
          </a:p>
        </p:txBody>
      </p:sp>
      <p:sp>
        <p:nvSpPr>
          <p:cNvPr id="6" name="Text Placeholder 10"/>
          <p:cNvSpPr>
            <a:spLocks noGrp="1"/>
          </p:cNvSpPr>
          <p:nvPr>
            <p:ph type="body" sz="quarter" idx="10" hasCustomPrompt="1"/>
          </p:nvPr>
        </p:nvSpPr>
        <p:spPr>
          <a:xfrm>
            <a:off x="230188" y="679451"/>
            <a:ext cx="7942262" cy="770467"/>
          </a:xfrm>
          <a:prstGeom prst="rect">
            <a:avLst/>
          </a:prstGeom>
        </p:spPr>
        <p:txBody>
          <a:bodyPr/>
          <a:lstStyle>
            <a:lvl1pPr marL="0" indent="0">
              <a:buNone/>
              <a:defRPr lang="en-US" sz="2800" b="1" kern="1200" dirty="0" smtClean="0">
                <a:solidFill>
                  <a:srgbClr val="6F6F73"/>
                </a:solidFill>
                <a:latin typeface="Arial"/>
                <a:ea typeface="+mn-ea"/>
                <a:cs typeface="Arial"/>
              </a:defRPr>
            </a:lvl1pPr>
            <a:lvl2pPr>
              <a:defRPr lang="en-US" sz="2800" b="1" kern="1200" dirty="0" smtClean="0">
                <a:solidFill>
                  <a:srgbClr val="6F6F73"/>
                </a:solidFill>
                <a:latin typeface="Arial"/>
                <a:ea typeface="+mn-ea"/>
                <a:cs typeface="Arial"/>
              </a:defRPr>
            </a:lvl2pPr>
            <a:lvl3pPr>
              <a:defRPr lang="en-US" sz="2800" b="1" kern="1200" dirty="0" smtClean="0">
                <a:solidFill>
                  <a:srgbClr val="6F6F73"/>
                </a:solidFill>
                <a:latin typeface="Arial"/>
                <a:ea typeface="+mn-ea"/>
                <a:cs typeface="Arial"/>
              </a:defRPr>
            </a:lvl3pPr>
            <a:lvl4pPr>
              <a:defRPr lang="en-US" sz="2800" b="1" kern="1200" dirty="0" smtClean="0">
                <a:solidFill>
                  <a:srgbClr val="6F6F73"/>
                </a:solidFill>
                <a:latin typeface="Arial"/>
                <a:ea typeface="+mn-ea"/>
                <a:cs typeface="Arial"/>
              </a:defRPr>
            </a:lvl4pPr>
            <a:lvl5pPr>
              <a:defRPr lang="en-US" sz="2800" b="1" kern="1200" dirty="0">
                <a:solidFill>
                  <a:srgbClr val="6F6F73"/>
                </a:solidFill>
                <a:latin typeface="Arial"/>
                <a:ea typeface="+mn-ea"/>
                <a:cs typeface="Arial"/>
              </a:defRPr>
            </a:lvl5pPr>
          </a:lstStyle>
          <a:p>
            <a:pPr lvl="0"/>
            <a:r>
              <a:rPr lang="en-US" dirty="0" smtClean="0"/>
              <a:t>Headline</a:t>
            </a:r>
            <a:endParaRPr lang="en-US" dirty="0"/>
          </a:p>
        </p:txBody>
      </p:sp>
      <p:pic>
        <p:nvPicPr>
          <p:cNvPr id="9" name="Picture 8" descr="minimum-03.png"/>
          <p:cNvPicPr>
            <a:picLocks noChangeAspect="1"/>
          </p:cNvPicPr>
          <p:nvPr userDrawn="1"/>
        </p:nvPicPr>
        <p:blipFill rotWithShape="1">
          <a:blip r:embed="rId2" cstate="email">
            <a:extLst>
              <a:ext uri="{28A0092B-C50C-407E-A947-70E740481C1C}">
                <a14:useLocalDpi xmlns:a14="http://schemas.microsoft.com/office/drawing/2010/main"/>
              </a:ext>
            </a:extLst>
          </a:blip>
          <a:srcRect l="82693" t="78882"/>
          <a:stretch/>
        </p:blipFill>
        <p:spPr>
          <a:xfrm flipH="1">
            <a:off x="0" y="4978305"/>
            <a:ext cx="1582522" cy="1931017"/>
          </a:xfrm>
          <a:prstGeom prst="rect">
            <a:avLst/>
          </a:prstGeom>
        </p:spPr>
      </p:pic>
      <p:sp>
        <p:nvSpPr>
          <p:cNvPr id="13" name="Text Placeholder 7"/>
          <p:cNvSpPr>
            <a:spLocks noGrp="1"/>
          </p:cNvSpPr>
          <p:nvPr>
            <p:ph type="body" sz="quarter" idx="13" hasCustomPrompt="1"/>
          </p:nvPr>
        </p:nvSpPr>
        <p:spPr>
          <a:xfrm>
            <a:off x="986425" y="5483937"/>
            <a:ext cx="5789612" cy="560164"/>
          </a:xfrm>
          <a:prstGeom prst="rect">
            <a:avLst/>
          </a:prstGeom>
        </p:spPr>
        <p:txBody>
          <a:bodyPr>
            <a:normAutofit/>
          </a:bodyPr>
          <a:lstStyle>
            <a:lvl1pPr marL="0" indent="0">
              <a:buNone/>
              <a:defRPr sz="1000"/>
            </a:lvl1pPr>
          </a:lstStyle>
          <a:p>
            <a:pPr lvl="0"/>
            <a:r>
              <a:rPr lang="en-US" sz="1000" dirty="0" smtClean="0"/>
              <a:t>*Footnotes.</a:t>
            </a:r>
            <a:endParaRPr lang="en-US" dirty="0"/>
          </a:p>
        </p:txBody>
      </p:sp>
      <p:sp>
        <p:nvSpPr>
          <p:cNvPr id="10" name="Content Placeholder 4"/>
          <p:cNvSpPr>
            <a:spLocks noGrp="1"/>
          </p:cNvSpPr>
          <p:nvPr>
            <p:ph sz="quarter" idx="14"/>
          </p:nvPr>
        </p:nvSpPr>
        <p:spPr>
          <a:xfrm>
            <a:off x="254815" y="1518329"/>
            <a:ext cx="8288337" cy="393064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5"/>
          <p:cNvSpPr>
            <a:spLocks noGrp="1"/>
          </p:cNvSpPr>
          <p:nvPr>
            <p:ph type="body" sz="quarter" idx="15" hasCustomPrompt="1"/>
          </p:nvPr>
        </p:nvSpPr>
        <p:spPr>
          <a:xfrm>
            <a:off x="2415175" y="6292965"/>
            <a:ext cx="4360862" cy="268816"/>
          </a:xfrm>
          <a:prstGeom prst="rect">
            <a:avLst/>
          </a:prstGeom>
        </p:spPr>
        <p:txBody>
          <a:bodyPr/>
          <a:lstStyle>
            <a:lvl1pPr marL="0" indent="0" algn="ctr">
              <a:buNone/>
              <a:defRPr sz="800"/>
            </a:lvl1pPr>
          </a:lstStyle>
          <a:p>
            <a:pPr lvl="0"/>
            <a:r>
              <a:rPr lang="en-US" dirty="0" smtClean="0"/>
              <a:t>Copyright © 2016 ADP, LLC. Proprietary and Confidential. </a:t>
            </a:r>
            <a:endParaRPr lang="en-US" dirty="0"/>
          </a:p>
        </p:txBody>
      </p:sp>
      <p:pic>
        <p:nvPicPr>
          <p:cNvPr id="16" name="Picture 15" descr="ADP-Red-Logo-w-Tag-RGB-Right.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466033" y="5858331"/>
            <a:ext cx="1412834" cy="753511"/>
          </a:xfrm>
          <a:prstGeom prst="rect">
            <a:avLst/>
          </a:prstGeom>
        </p:spPr>
      </p:pic>
      <p:sp>
        <p:nvSpPr>
          <p:cNvPr id="17" name="TextBox 16"/>
          <p:cNvSpPr txBox="1"/>
          <p:nvPr userDrawn="1"/>
        </p:nvSpPr>
        <p:spPr>
          <a:xfrm>
            <a:off x="3886200" y="5985189"/>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6F6F73"/>
                </a:solidFill>
                <a:cs typeface="Arial"/>
              </a:rPr>
              <a:pPr algn="ctr" defTabSz="457200" fontAlgn="base">
                <a:spcBef>
                  <a:spcPct val="0"/>
                </a:spcBef>
                <a:spcAft>
                  <a:spcPct val="0"/>
                </a:spcAft>
              </a:pPr>
              <a:t>‹#›</a:t>
            </a:fld>
            <a:endParaRPr lang="en-US" sz="900" b="1" dirty="0">
              <a:solidFill>
                <a:srgbClr val="6F6F73"/>
              </a:solidFill>
              <a:cs typeface="Arial"/>
            </a:endParaRPr>
          </a:p>
        </p:txBody>
      </p:sp>
    </p:spTree>
    <p:extLst>
      <p:ext uri="{BB962C8B-B14F-4D97-AF65-F5344CB8AC3E}">
        <p14:creationId xmlns:p14="http://schemas.microsoft.com/office/powerpoint/2010/main" val="2069724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1520" y="44068"/>
            <a:ext cx="7542133" cy="831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52248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p:cNvSpPr/>
          <p:nvPr userDrawn="1"/>
        </p:nvSpPr>
        <p:spPr>
          <a:xfrm>
            <a:off x="332146" y="332145"/>
            <a:ext cx="1371600"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a:solidFill>
                <a:prstClr val="white"/>
              </a:solidFill>
            </a:endParaRPr>
          </a:p>
        </p:txBody>
      </p:sp>
      <p:sp>
        <p:nvSpPr>
          <p:cNvPr id="6" name="Text Placeholder 10"/>
          <p:cNvSpPr>
            <a:spLocks noGrp="1"/>
          </p:cNvSpPr>
          <p:nvPr>
            <p:ph type="body" sz="quarter" idx="10" hasCustomPrompt="1"/>
          </p:nvPr>
        </p:nvSpPr>
        <p:spPr>
          <a:xfrm>
            <a:off x="230188" y="679451"/>
            <a:ext cx="7942262" cy="770467"/>
          </a:xfrm>
          <a:prstGeom prst="rect">
            <a:avLst/>
          </a:prstGeom>
        </p:spPr>
        <p:txBody>
          <a:bodyPr/>
          <a:lstStyle>
            <a:lvl1pPr marL="0" indent="0">
              <a:buNone/>
              <a:defRPr lang="en-US" sz="2800" b="1" kern="1200" dirty="0" smtClean="0">
                <a:solidFill>
                  <a:srgbClr val="6F6F73"/>
                </a:solidFill>
                <a:latin typeface="Arial"/>
                <a:ea typeface="+mn-ea"/>
                <a:cs typeface="Arial"/>
              </a:defRPr>
            </a:lvl1pPr>
            <a:lvl2pPr>
              <a:defRPr lang="en-US" sz="2800" b="1" kern="1200" dirty="0" smtClean="0">
                <a:solidFill>
                  <a:srgbClr val="6F6F73"/>
                </a:solidFill>
                <a:latin typeface="Arial"/>
                <a:ea typeface="+mn-ea"/>
                <a:cs typeface="Arial"/>
              </a:defRPr>
            </a:lvl2pPr>
            <a:lvl3pPr>
              <a:defRPr lang="en-US" sz="2800" b="1" kern="1200" dirty="0" smtClean="0">
                <a:solidFill>
                  <a:srgbClr val="6F6F73"/>
                </a:solidFill>
                <a:latin typeface="Arial"/>
                <a:ea typeface="+mn-ea"/>
                <a:cs typeface="Arial"/>
              </a:defRPr>
            </a:lvl3pPr>
            <a:lvl4pPr>
              <a:defRPr lang="en-US" sz="2800" b="1" kern="1200" dirty="0" smtClean="0">
                <a:solidFill>
                  <a:srgbClr val="6F6F73"/>
                </a:solidFill>
                <a:latin typeface="Arial"/>
                <a:ea typeface="+mn-ea"/>
                <a:cs typeface="Arial"/>
              </a:defRPr>
            </a:lvl4pPr>
            <a:lvl5pPr>
              <a:defRPr lang="en-US" sz="2800" b="1" kern="1200" dirty="0">
                <a:solidFill>
                  <a:srgbClr val="6F6F73"/>
                </a:solidFill>
                <a:latin typeface="Arial"/>
                <a:ea typeface="+mn-ea"/>
                <a:cs typeface="Arial"/>
              </a:defRPr>
            </a:lvl5pPr>
          </a:lstStyle>
          <a:p>
            <a:pPr lvl="0"/>
            <a:r>
              <a:rPr lang="en-US" dirty="0" smtClean="0"/>
              <a:t>Headline</a:t>
            </a:r>
            <a:endParaRPr lang="en-US" dirty="0"/>
          </a:p>
        </p:txBody>
      </p:sp>
      <p:pic>
        <p:nvPicPr>
          <p:cNvPr id="9" name="Picture 8" descr="minimum-03.png"/>
          <p:cNvPicPr>
            <a:picLocks noChangeAspect="1"/>
          </p:cNvPicPr>
          <p:nvPr userDrawn="1"/>
        </p:nvPicPr>
        <p:blipFill rotWithShape="1">
          <a:blip r:embed="rId2" cstate="email">
            <a:extLst>
              <a:ext uri="{28A0092B-C50C-407E-A947-70E740481C1C}">
                <a14:useLocalDpi xmlns:a14="http://schemas.microsoft.com/office/drawing/2010/main"/>
              </a:ext>
            </a:extLst>
          </a:blip>
          <a:srcRect l="82693" t="78882"/>
          <a:stretch/>
        </p:blipFill>
        <p:spPr>
          <a:xfrm flipH="1">
            <a:off x="0" y="4978305"/>
            <a:ext cx="1582522" cy="1931017"/>
          </a:xfrm>
          <a:prstGeom prst="rect">
            <a:avLst/>
          </a:prstGeom>
        </p:spPr>
      </p:pic>
      <p:sp>
        <p:nvSpPr>
          <p:cNvPr id="13" name="Text Placeholder 7"/>
          <p:cNvSpPr>
            <a:spLocks noGrp="1"/>
          </p:cNvSpPr>
          <p:nvPr>
            <p:ph type="body" sz="quarter" idx="13" hasCustomPrompt="1"/>
          </p:nvPr>
        </p:nvSpPr>
        <p:spPr>
          <a:xfrm>
            <a:off x="986425" y="5483937"/>
            <a:ext cx="5789612" cy="560164"/>
          </a:xfrm>
          <a:prstGeom prst="rect">
            <a:avLst/>
          </a:prstGeom>
        </p:spPr>
        <p:txBody>
          <a:bodyPr>
            <a:normAutofit/>
          </a:bodyPr>
          <a:lstStyle>
            <a:lvl1pPr marL="0" indent="0">
              <a:buNone/>
              <a:defRPr sz="1000"/>
            </a:lvl1pPr>
          </a:lstStyle>
          <a:p>
            <a:pPr lvl="0"/>
            <a:r>
              <a:rPr lang="en-US" sz="1000" dirty="0" smtClean="0"/>
              <a:t>*Footnotes.</a:t>
            </a:r>
            <a:endParaRPr lang="en-US" dirty="0"/>
          </a:p>
        </p:txBody>
      </p:sp>
      <p:sp>
        <p:nvSpPr>
          <p:cNvPr id="10" name="Content Placeholder 4"/>
          <p:cNvSpPr>
            <a:spLocks noGrp="1"/>
          </p:cNvSpPr>
          <p:nvPr>
            <p:ph sz="quarter" idx="14"/>
          </p:nvPr>
        </p:nvSpPr>
        <p:spPr>
          <a:xfrm>
            <a:off x="254815" y="1518329"/>
            <a:ext cx="8288337" cy="393064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5"/>
          <p:cNvSpPr>
            <a:spLocks noGrp="1"/>
          </p:cNvSpPr>
          <p:nvPr>
            <p:ph type="body" sz="quarter" idx="15" hasCustomPrompt="1"/>
          </p:nvPr>
        </p:nvSpPr>
        <p:spPr>
          <a:xfrm>
            <a:off x="2415175" y="6292965"/>
            <a:ext cx="4360862" cy="268816"/>
          </a:xfrm>
          <a:prstGeom prst="rect">
            <a:avLst/>
          </a:prstGeom>
        </p:spPr>
        <p:txBody>
          <a:bodyPr/>
          <a:lstStyle>
            <a:lvl1pPr marL="0" indent="0" algn="ctr">
              <a:buNone/>
              <a:defRPr sz="800"/>
            </a:lvl1pPr>
          </a:lstStyle>
          <a:p>
            <a:pPr lvl="0"/>
            <a:r>
              <a:rPr lang="en-US" dirty="0" smtClean="0"/>
              <a:t>Copyright © 2016 ADP, LLC. Proprietary and Confidential. </a:t>
            </a:r>
            <a:endParaRPr lang="en-US" dirty="0"/>
          </a:p>
        </p:txBody>
      </p:sp>
      <p:pic>
        <p:nvPicPr>
          <p:cNvPr id="16" name="Picture 15" descr="ADP-Red-Logo-w-Tag-RGB-Right.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466033" y="5858331"/>
            <a:ext cx="1412834" cy="753511"/>
          </a:xfrm>
          <a:prstGeom prst="rect">
            <a:avLst/>
          </a:prstGeom>
        </p:spPr>
      </p:pic>
      <p:sp>
        <p:nvSpPr>
          <p:cNvPr id="17" name="TextBox 16"/>
          <p:cNvSpPr txBox="1"/>
          <p:nvPr userDrawn="1"/>
        </p:nvSpPr>
        <p:spPr>
          <a:xfrm>
            <a:off x="3886200" y="5985189"/>
            <a:ext cx="1371600" cy="230832"/>
          </a:xfrm>
          <a:prstGeom prst="rect">
            <a:avLst/>
          </a:prstGeom>
          <a:noFill/>
        </p:spPr>
        <p:txBody>
          <a:bodyPr wrap="square" rtlCol="0">
            <a:spAutoFit/>
          </a:bodyPr>
          <a:lstStyle/>
          <a:p>
            <a:pPr algn="ctr" defTabSz="457200" fontAlgn="base">
              <a:spcBef>
                <a:spcPct val="0"/>
              </a:spcBef>
              <a:spcAft>
                <a:spcPct val="0"/>
              </a:spcAft>
            </a:pPr>
            <a:fld id="{60168079-C11C-9048-AA4B-B68B32CF28D5}" type="slidenum">
              <a:rPr lang="en-US" sz="900" b="1">
                <a:solidFill>
                  <a:srgbClr val="6F6F73"/>
                </a:solidFill>
                <a:cs typeface="Arial"/>
              </a:rPr>
              <a:pPr algn="ctr" defTabSz="457200" fontAlgn="base">
                <a:spcBef>
                  <a:spcPct val="0"/>
                </a:spcBef>
                <a:spcAft>
                  <a:spcPct val="0"/>
                </a:spcAft>
              </a:pPr>
              <a:t>‹#›</a:t>
            </a:fld>
            <a:endParaRPr lang="en-US" sz="900" b="1" dirty="0">
              <a:solidFill>
                <a:srgbClr val="6F6F73"/>
              </a:solidFill>
              <a:cs typeface="Arial"/>
            </a:endParaRPr>
          </a:p>
        </p:txBody>
      </p:sp>
    </p:spTree>
    <p:extLst>
      <p:ext uri="{BB962C8B-B14F-4D97-AF65-F5344CB8AC3E}">
        <p14:creationId xmlns:p14="http://schemas.microsoft.com/office/powerpoint/2010/main" val="183085832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vmlDrawing" Target="../drawings/vmlDrawing1.vml"/><Relationship Id="rId12" Type="http://schemas.openxmlformats.org/officeDocument/2006/relationships/tags" Target="../tags/tag2.xml"/><Relationship Id="rId13" Type="http://schemas.openxmlformats.org/officeDocument/2006/relationships/oleObject" Target="../embeddings/oleObject1.bin"/><Relationship Id="rId14"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1" Type="http://schemas.openxmlformats.org/officeDocument/2006/relationships/vmlDrawing" Target="../drawings/vmlDrawing9.vml"/><Relationship Id="rId12" Type="http://schemas.openxmlformats.org/officeDocument/2006/relationships/tags" Target="../tags/tag10.xml"/><Relationship Id="rId13" Type="http://schemas.openxmlformats.org/officeDocument/2006/relationships/oleObject" Target="../embeddings/oleObject9.bin"/><Relationship Id="rId14" Type="http://schemas.openxmlformats.org/officeDocument/2006/relationships/image" Target="../media/image1.emf"/><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theme" Target="../theme/theme2.xml"/><Relationship Id="rId10" Type="http://schemas.openxmlformats.org/officeDocument/2006/relationships/image" Target="../media/image6.png"/><Relationship Id="rId1" Type="http://schemas.openxmlformats.org/officeDocument/2006/relationships/slideLayout" Target="../slideLayouts/slideLayout10.xml"/><Relationship Id="rId2"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11" Type="http://schemas.openxmlformats.org/officeDocument/2006/relationships/vmlDrawing" Target="../drawings/vmlDrawing2.vml"/><Relationship Id="rId12" Type="http://schemas.openxmlformats.org/officeDocument/2006/relationships/tags" Target="../tags/tag3.xml"/><Relationship Id="rId13" Type="http://schemas.openxmlformats.org/officeDocument/2006/relationships/oleObject" Target="../embeddings/oleObject2.bin"/><Relationship Id="rId14" Type="http://schemas.openxmlformats.org/officeDocument/2006/relationships/image" Target="../media/image1.emf"/><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 Id="rId9" Type="http://schemas.openxmlformats.org/officeDocument/2006/relationships/slideLayout" Target="../slideLayouts/slideLayout26.xml"/><Relationship Id="rId1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1" Type="http://schemas.openxmlformats.org/officeDocument/2006/relationships/oleObject" Target="../embeddings/oleObject3.bin"/><Relationship Id="rId12" Type="http://schemas.openxmlformats.org/officeDocument/2006/relationships/image" Target="../media/image1.emf"/><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theme" Target="../theme/theme4.xml"/><Relationship Id="rId9" Type="http://schemas.openxmlformats.org/officeDocument/2006/relationships/vmlDrawing" Target="../drawings/vmlDrawing3.vml"/><Relationship Id="rId10" Type="http://schemas.openxmlformats.org/officeDocument/2006/relationships/tags" Target="../tags/tag4.xml"/></Relationships>
</file>

<file path=ppt/slideMasters/_rels/slideMaster5.xml.rels><?xml version="1.0" encoding="UTF-8" standalone="yes"?>
<Relationships xmlns="http://schemas.openxmlformats.org/package/2006/relationships"><Relationship Id="rId11" Type="http://schemas.openxmlformats.org/officeDocument/2006/relationships/tags" Target="../tags/tag5.xml"/><Relationship Id="rId12" Type="http://schemas.openxmlformats.org/officeDocument/2006/relationships/oleObject" Target="../embeddings/oleObject4.bin"/><Relationship Id="rId13" Type="http://schemas.openxmlformats.org/officeDocument/2006/relationships/image" Target="../media/image1.emf"/><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theme" Target="../theme/theme5.xml"/><Relationship Id="rId10" Type="http://schemas.openxmlformats.org/officeDocument/2006/relationships/vmlDrawing" Target="../drawings/vmlDrawing4.v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44.xml"/><Relationship Id="rId4" Type="http://schemas.openxmlformats.org/officeDocument/2006/relationships/slideLayout" Target="../slideLayouts/slideLayout45.xml"/><Relationship Id="rId5" Type="http://schemas.openxmlformats.org/officeDocument/2006/relationships/slideLayout" Target="../slideLayouts/slideLayout46.xml"/><Relationship Id="rId6" Type="http://schemas.openxmlformats.org/officeDocument/2006/relationships/theme" Target="../theme/theme6.xml"/><Relationship Id="rId7" Type="http://schemas.openxmlformats.org/officeDocument/2006/relationships/vmlDrawing" Target="../drawings/vmlDrawing5.vml"/><Relationship Id="rId8" Type="http://schemas.openxmlformats.org/officeDocument/2006/relationships/tags" Target="../tags/tag6.xml"/><Relationship Id="rId9" Type="http://schemas.openxmlformats.org/officeDocument/2006/relationships/oleObject" Target="../embeddings/oleObject5.bin"/><Relationship Id="rId10" Type="http://schemas.openxmlformats.org/officeDocument/2006/relationships/image" Target="../media/image18.emf"/><Relationship Id="rId1" Type="http://schemas.openxmlformats.org/officeDocument/2006/relationships/slideLayout" Target="../slideLayouts/slideLayout42.xml"/><Relationship Id="rId2" Type="http://schemas.openxmlformats.org/officeDocument/2006/relationships/slideLayout" Target="../slideLayouts/slideLayout43.xml"/></Relationships>
</file>

<file path=ppt/slideMasters/_rels/slideMaster7.xml.rels><?xml version="1.0" encoding="UTF-8" standalone="yes"?>
<Relationships xmlns="http://schemas.openxmlformats.org/package/2006/relationships"><Relationship Id="rId11" Type="http://schemas.openxmlformats.org/officeDocument/2006/relationships/tags" Target="../tags/tag7.xml"/><Relationship Id="rId12" Type="http://schemas.openxmlformats.org/officeDocument/2006/relationships/oleObject" Target="../embeddings/oleObject6.bin"/><Relationship Id="rId13" Type="http://schemas.openxmlformats.org/officeDocument/2006/relationships/image" Target="../media/image1.emf"/><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theme" Target="../theme/theme7.xml"/><Relationship Id="rId10" Type="http://schemas.openxmlformats.org/officeDocument/2006/relationships/vmlDrawing" Target="../drawings/vmlDrawing6.vml"/></Relationships>
</file>

<file path=ppt/slideMasters/_rels/slideMaster8.xml.rels><?xml version="1.0" encoding="UTF-8" standalone="yes"?>
<Relationships xmlns="http://schemas.openxmlformats.org/package/2006/relationships"><Relationship Id="rId11" Type="http://schemas.openxmlformats.org/officeDocument/2006/relationships/tags" Target="../tags/tag8.xml"/><Relationship Id="rId12" Type="http://schemas.openxmlformats.org/officeDocument/2006/relationships/oleObject" Target="../embeddings/oleObject7.bin"/><Relationship Id="rId13" Type="http://schemas.openxmlformats.org/officeDocument/2006/relationships/image" Target="../media/image1.emf"/><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 Id="rId9" Type="http://schemas.openxmlformats.org/officeDocument/2006/relationships/theme" Target="../theme/theme8.xml"/><Relationship Id="rId10" Type="http://schemas.openxmlformats.org/officeDocument/2006/relationships/vmlDrawing" Target="../drawings/vmlDrawing7.vml"/></Relationships>
</file>

<file path=ppt/slideMasters/_rels/slideMaster9.xml.rels><?xml version="1.0" encoding="UTF-8" standalone="yes"?>
<Relationships xmlns="http://schemas.openxmlformats.org/package/2006/relationships"><Relationship Id="rId11" Type="http://schemas.openxmlformats.org/officeDocument/2006/relationships/tags" Target="../tags/tag9.xml"/><Relationship Id="rId12" Type="http://schemas.openxmlformats.org/officeDocument/2006/relationships/oleObject" Target="../embeddings/oleObject8.bin"/><Relationship Id="rId13" Type="http://schemas.openxmlformats.org/officeDocument/2006/relationships/image" Target="../media/image1.emf"/><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5" Type="http://schemas.openxmlformats.org/officeDocument/2006/relationships/slideLayout" Target="../slideLayouts/slideLayout67.xml"/><Relationship Id="rId6" Type="http://schemas.openxmlformats.org/officeDocument/2006/relationships/slideLayout" Target="../slideLayouts/slideLayout68.xml"/><Relationship Id="rId7" Type="http://schemas.openxmlformats.org/officeDocument/2006/relationships/slideLayout" Target="../slideLayouts/slideLayout69.xml"/><Relationship Id="rId8" Type="http://schemas.openxmlformats.org/officeDocument/2006/relationships/slideLayout" Target="../slideLayouts/slideLayout70.xml"/><Relationship Id="rId9" Type="http://schemas.openxmlformats.org/officeDocument/2006/relationships/theme" Target="../theme/theme9.xml"/><Relationship Id="rId10" Type="http://schemas.openxmlformats.org/officeDocument/2006/relationships/vmlDrawing" Target="../drawings/vmlDrawing8.v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2"/>
            </p:custDataLst>
            <p:extLst>
              <p:ext uri="{D42A27DB-BD31-4B8C-83A1-F6EECF244321}">
                <p14:modId xmlns:p14="http://schemas.microsoft.com/office/powerpoint/2010/main" val="82893730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32" name="think-cell Slide" r:id="rId13" imgW="360" imgH="360" progId="TCLayout.ActiveDocument.1">
                  <p:embed/>
                </p:oleObj>
              </mc:Choice>
              <mc:Fallback>
                <p:oleObj name="think-cell Slide" r:id="rId13" imgW="360" imgH="360" progId="TCLayout.ActiveDocument.1">
                  <p:embed/>
                  <p:pic>
                    <p:nvPicPr>
                      <p:cNvPr id="0" name=""/>
                      <p:cNvPicPr/>
                      <p:nvPr/>
                    </p:nvPicPr>
                    <p:blipFill>
                      <a:blip r:embed="rId14"/>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35588521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xStyles>
    <p:titleStyle>
      <a:lvl1pPr algn="ctr" defTabSz="914400" rtl="0" eaLnBrk="1" latinLnBrk="0" hangingPunct="1">
        <a:spcBef>
          <a:spcPct val="0"/>
        </a:spcBef>
        <a:buNone/>
        <a:defRPr sz="4400" b="1" i="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2"/>
            </p:custDataLst>
            <p:extLst>
              <p:ext uri="{D42A27DB-BD31-4B8C-83A1-F6EECF244321}">
                <p14:modId xmlns:p14="http://schemas.microsoft.com/office/powerpoint/2010/main" val="236327299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6890" name="think-cell Slide" r:id="rId13" imgW="360" imgH="360" progId="TCLayout.ActiveDocument.1">
                  <p:embed/>
                </p:oleObj>
              </mc:Choice>
              <mc:Fallback>
                <p:oleObj name="think-cell Slide" r:id="rId13" imgW="360" imgH="360" progId="TCLayout.ActiveDocument.1">
                  <p:embed/>
                  <p:pic>
                    <p:nvPicPr>
                      <p:cNvPr id="0" name=""/>
                      <p:cNvPicPr/>
                      <p:nvPr/>
                    </p:nvPicPr>
                    <p:blipFill>
                      <a:blip r:embed="rId14"/>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1337091407"/>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Lst>
  <p:txStyles>
    <p:titleStyle>
      <a:lvl1pPr algn="ctr" defTabSz="914400" rtl="0" eaLnBrk="1" latinLnBrk="0" hangingPunct="1">
        <a:spcBef>
          <a:spcPct val="0"/>
        </a:spcBef>
        <a:buNone/>
        <a:defRPr sz="4400" b="1" i="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3" descr="F:\Clients\ADP\Departments\Creative\Common Elements\Logos\ADP Logos with New Tag_MullenLowe_Updated\ADP Logo w Tag Right\ADP Logo w Tag Right_Png\ADP RED Logo w Tag_RGB_Right_updated.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02658" y="5896937"/>
            <a:ext cx="1776222" cy="1014984"/>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1"/>
            <a:ext cx="8229600" cy="41147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5"/>
          <p:cNvSpPr txBox="1">
            <a:spLocks/>
          </p:cNvSpPr>
          <p:nvPr/>
        </p:nvSpPr>
        <p:spPr>
          <a:xfrm>
            <a:off x="2391569" y="6523038"/>
            <a:ext cx="4360862" cy="201612"/>
          </a:xfrm>
          <a:prstGeom prst="rect">
            <a:avLst/>
          </a:prstGeom>
        </p:spPr>
        <p:txBody>
          <a:bodyPr/>
          <a:lstStyle>
            <a:lvl1pPr marL="0" indent="0" algn="ctr" defTabSz="914400" rtl="0" eaLnBrk="1" latinLnBrk="0" hangingPunct="1">
              <a:spcBef>
                <a:spcPct val="20000"/>
              </a:spcBef>
              <a:buFont typeface="Arial" pitchFamily="34" charset="0"/>
              <a:buNone/>
              <a:defRPr sz="800" kern="1200">
                <a:solidFill>
                  <a:schemeClr val="tx1"/>
                </a:solidFill>
                <a:latin typeface="Arial"/>
                <a:ea typeface="+mn-ea"/>
                <a:cs typeface="Arial"/>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solidFill>
                  <a:srgbClr val="6F6F73"/>
                </a:solidFill>
              </a:rPr>
              <a:t>Copyright © 2015 ADP, LLC. Proprietary and Confidential. </a:t>
            </a:r>
            <a:endParaRPr lang="en-US" dirty="0">
              <a:solidFill>
                <a:srgbClr val="6F6F73"/>
              </a:solidFill>
            </a:endParaRPr>
          </a:p>
        </p:txBody>
      </p:sp>
    </p:spTree>
    <p:extLst>
      <p:ext uri="{BB962C8B-B14F-4D97-AF65-F5344CB8AC3E}">
        <p14:creationId xmlns:p14="http://schemas.microsoft.com/office/powerpoint/2010/main" val="2051279668"/>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Lst>
  <p:txStyles>
    <p:titleStyle>
      <a:lvl1pPr algn="l" defTabSz="914400" rtl="0" eaLnBrk="1" latinLnBrk="0" hangingPunct="1">
        <a:spcBef>
          <a:spcPct val="0"/>
        </a:spcBef>
        <a:buNone/>
        <a:defRPr sz="2800" b="1" kern="1200">
          <a:solidFill>
            <a:srgbClr val="626262"/>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rgbClr val="62626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rgbClr val="62626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62626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rgbClr val="62626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62626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2"/>
            </p:custDataLst>
            <p:extLst>
              <p:ext uri="{D42A27DB-BD31-4B8C-83A1-F6EECF244321}">
                <p14:modId xmlns:p14="http://schemas.microsoft.com/office/powerpoint/2010/main" val="42988872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75" name="think-cell Slide" r:id="rId13" imgW="360" imgH="360" progId="TCLayout.ActiveDocument.1">
                  <p:embed/>
                </p:oleObj>
              </mc:Choice>
              <mc:Fallback>
                <p:oleObj name="think-cell Slide" r:id="rId13" imgW="360" imgH="360" progId="TCLayout.ActiveDocument.1">
                  <p:embed/>
                  <p:pic>
                    <p:nvPicPr>
                      <p:cNvPr id="0" name=""/>
                      <p:cNvPicPr/>
                      <p:nvPr/>
                    </p:nvPicPr>
                    <p:blipFill>
                      <a:blip r:embed="rId14"/>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307342781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Lst>
  <p:txStyles>
    <p:titleStyle>
      <a:lvl1pPr algn="ctr" defTabSz="914400" rtl="0" eaLnBrk="1" latinLnBrk="0" hangingPunct="1">
        <a:spcBef>
          <a:spcPct val="0"/>
        </a:spcBef>
        <a:buNone/>
        <a:defRPr sz="4400" b="1" i="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0"/>
            </p:custDataLst>
            <p:extLst>
              <p:ext uri="{D42A27DB-BD31-4B8C-83A1-F6EECF244321}">
                <p14:modId xmlns:p14="http://schemas.microsoft.com/office/powerpoint/2010/main" val="414131039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246" name="think-cell Slide" r:id="rId11" imgW="360" imgH="360" progId="TCLayout.ActiveDocument.1">
                  <p:embed/>
                </p:oleObj>
              </mc:Choice>
              <mc:Fallback>
                <p:oleObj name="think-cell Slide" r:id="rId11" imgW="360" imgH="360" progId="TCLayout.ActiveDocument.1">
                  <p:embed/>
                  <p:pic>
                    <p:nvPicPr>
                      <p:cNvPr id="0" name=""/>
                      <p:cNvPicPr/>
                      <p:nvPr/>
                    </p:nvPicPr>
                    <p:blipFill>
                      <a:blip r:embed="rId12"/>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3747034987"/>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3" r:id="rId3"/>
    <p:sldLayoutId id="2147483694" r:id="rId4"/>
    <p:sldLayoutId id="2147483695" r:id="rId5"/>
    <p:sldLayoutId id="2147483696" r:id="rId6"/>
    <p:sldLayoutId id="2147483697" r:id="rId7"/>
  </p:sldLayoutIdLst>
  <p:txStyles>
    <p:titleStyle>
      <a:lvl1pPr algn="ctr" defTabSz="914400" rtl="0" eaLnBrk="1" latinLnBrk="0" hangingPunct="1">
        <a:spcBef>
          <a:spcPct val="0"/>
        </a:spcBef>
        <a:buNone/>
        <a:defRPr sz="4400" b="1" i="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1"/>
            </p:custDataLst>
            <p:extLst>
              <p:ext uri="{D42A27DB-BD31-4B8C-83A1-F6EECF244321}">
                <p14:modId xmlns:p14="http://schemas.microsoft.com/office/powerpoint/2010/main" val="179158445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385" name="think-cell Slide" r:id="rId12" imgW="360" imgH="360" progId="TCLayout.ActiveDocument.1">
                  <p:embed/>
                </p:oleObj>
              </mc:Choice>
              <mc:Fallback>
                <p:oleObj name="think-cell Slide" r:id="rId12" imgW="360" imgH="360" progId="TCLayout.ActiveDocument.1">
                  <p:embed/>
                  <p:pic>
                    <p:nvPicPr>
                      <p:cNvPr id="0" name=""/>
                      <p:cNvPicPr/>
                      <p:nvPr/>
                    </p:nvPicPr>
                    <p:blipFill>
                      <a:blip r:embed="rId13"/>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248551712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2" r:id="rId3"/>
    <p:sldLayoutId id="2147483703" r:id="rId4"/>
    <p:sldLayoutId id="2147483704" r:id="rId5"/>
    <p:sldLayoutId id="2147483705" r:id="rId6"/>
    <p:sldLayoutId id="2147483706" r:id="rId7"/>
    <p:sldLayoutId id="2147483707" r:id="rId8"/>
  </p:sldLayoutIdLst>
  <p:txStyles>
    <p:titleStyle>
      <a:lvl1pPr algn="ctr" defTabSz="914400" rtl="0" eaLnBrk="1" latinLnBrk="0" hangingPunct="1">
        <a:spcBef>
          <a:spcPct val="0"/>
        </a:spcBef>
        <a:buNone/>
        <a:defRPr sz="4400" b="1" i="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8"/>
            </p:custDataLst>
            <p:extLst>
              <p:ext uri="{D42A27DB-BD31-4B8C-83A1-F6EECF244321}">
                <p14:modId xmlns:p14="http://schemas.microsoft.com/office/powerpoint/2010/main" val="976890389"/>
              </p:ext>
            </p:extLst>
          </p:nvPr>
        </p:nvGraphicFramePr>
        <p:xfrm>
          <a:off x="1591" y="1589"/>
          <a:ext cx="1587" cy="1587"/>
        </p:xfrm>
        <a:graphic>
          <a:graphicData uri="http://schemas.openxmlformats.org/presentationml/2006/ole">
            <mc:AlternateContent xmlns:mc="http://schemas.openxmlformats.org/markup-compatibility/2006">
              <mc:Choice xmlns:v="urn:schemas-microsoft-com:vml" Requires="v">
                <p:oleObj spid="_x0000_s13409"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1591"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457200" y="274637"/>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endParaRPr lang="en-US">
              <a:solidFill>
                <a:srgbClr val="6F6F73">
                  <a:tint val="75000"/>
                </a:srgbClr>
              </a:solidFill>
            </a:endParaRP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a:solidFill>
                <a:srgbClr val="6F6F73">
                  <a:tint val="75000"/>
                </a:srgbClr>
              </a:solidFill>
            </a:endParaRP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42FAF971-F5CC-428B-96CB-3646D0AB3B36}" type="slidenum">
              <a:rPr lang="en-US" smtClean="0">
                <a:solidFill>
                  <a:srgbClr val="6F6F73">
                    <a:tint val="75000"/>
                  </a:srgbClr>
                </a:solidFill>
              </a:rPr>
              <a:pPr defTabSz="457200"/>
              <a:t>‹#›</a:t>
            </a:fld>
            <a:endParaRPr lang="en-US">
              <a:solidFill>
                <a:srgbClr val="6F6F73">
                  <a:tint val="75000"/>
                </a:srgbClr>
              </a:solidFill>
            </a:endParaRPr>
          </a:p>
        </p:txBody>
      </p:sp>
    </p:spTree>
    <p:extLst>
      <p:ext uri="{BB962C8B-B14F-4D97-AF65-F5344CB8AC3E}">
        <p14:creationId xmlns:p14="http://schemas.microsoft.com/office/powerpoint/2010/main" val="277817744"/>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Lst>
  <p:hf hdr="0" ftr="0" dt="0"/>
  <p:txStyles>
    <p:titleStyle>
      <a:lvl1pPr algn="l" defTabSz="914400" rtl="0" eaLnBrk="1" latinLnBrk="0" hangingPunct="1">
        <a:spcBef>
          <a:spcPct val="0"/>
        </a:spcBef>
        <a:buNone/>
        <a:defRPr sz="2800" b="1"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Arial"/>
          <a:ea typeface="+mn-ea"/>
          <a:cs typeface="Arial"/>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Arial"/>
          <a:ea typeface="+mn-ea"/>
          <a:cs typeface="Arial"/>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1"/>
            </p:custDataLst>
            <p:extLst>
              <p:ext uri="{D42A27DB-BD31-4B8C-83A1-F6EECF244321}">
                <p14:modId xmlns:p14="http://schemas.microsoft.com/office/powerpoint/2010/main" val="199468243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554" name="think-cell Slide" r:id="rId12" imgW="360" imgH="360" progId="TCLayout.ActiveDocument.1">
                  <p:embed/>
                </p:oleObj>
              </mc:Choice>
              <mc:Fallback>
                <p:oleObj name="think-cell Slide" r:id="rId12" imgW="360" imgH="360" progId="TCLayout.ActiveDocument.1">
                  <p:embed/>
                  <p:pic>
                    <p:nvPicPr>
                      <p:cNvPr id="0" name=""/>
                      <p:cNvPicPr/>
                      <p:nvPr/>
                    </p:nvPicPr>
                    <p:blipFill>
                      <a:blip r:embed="rId13"/>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625763166"/>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1" r:id="rId3"/>
    <p:sldLayoutId id="2147483732" r:id="rId4"/>
    <p:sldLayoutId id="2147483733" r:id="rId5"/>
    <p:sldLayoutId id="2147483734" r:id="rId6"/>
    <p:sldLayoutId id="2147483735" r:id="rId7"/>
    <p:sldLayoutId id="2147483736" r:id="rId8"/>
  </p:sldLayoutIdLst>
  <p:txStyles>
    <p:titleStyle>
      <a:lvl1pPr algn="ctr" defTabSz="914400" rtl="0" eaLnBrk="1" latinLnBrk="0" hangingPunct="1">
        <a:spcBef>
          <a:spcPct val="0"/>
        </a:spcBef>
        <a:buNone/>
        <a:defRPr sz="4400" b="1" i="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1"/>
            </p:custDataLst>
            <p:extLst>
              <p:ext uri="{D42A27DB-BD31-4B8C-83A1-F6EECF244321}">
                <p14:modId xmlns:p14="http://schemas.microsoft.com/office/powerpoint/2010/main" val="125885094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600" name="think-cell Slide" r:id="rId12" imgW="360" imgH="360" progId="TCLayout.ActiveDocument.1">
                  <p:embed/>
                </p:oleObj>
              </mc:Choice>
              <mc:Fallback>
                <p:oleObj name="think-cell Slide" r:id="rId12" imgW="360" imgH="360" progId="TCLayout.ActiveDocument.1">
                  <p:embed/>
                  <p:pic>
                    <p:nvPicPr>
                      <p:cNvPr id="0" name=""/>
                      <p:cNvPicPr/>
                      <p:nvPr/>
                    </p:nvPicPr>
                    <p:blipFill>
                      <a:blip r:embed="rId13"/>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3583578858"/>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1" r:id="rId3"/>
    <p:sldLayoutId id="2147483742" r:id="rId4"/>
    <p:sldLayoutId id="2147483743" r:id="rId5"/>
    <p:sldLayoutId id="2147483744" r:id="rId6"/>
    <p:sldLayoutId id="2147483745" r:id="rId7"/>
    <p:sldLayoutId id="2147483746" r:id="rId8"/>
  </p:sldLayoutIdLst>
  <p:txStyles>
    <p:titleStyle>
      <a:lvl1pPr algn="ctr" defTabSz="914400" rtl="0" eaLnBrk="1" latinLnBrk="0" hangingPunct="1">
        <a:spcBef>
          <a:spcPct val="0"/>
        </a:spcBef>
        <a:buNone/>
        <a:defRPr sz="4400" b="1" i="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1"/>
            </p:custDataLst>
            <p:extLst>
              <p:ext uri="{D42A27DB-BD31-4B8C-83A1-F6EECF244321}">
                <p14:modId xmlns:p14="http://schemas.microsoft.com/office/powerpoint/2010/main" val="31995698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624" name="think-cell Slide" r:id="rId12" imgW="360" imgH="360" progId="TCLayout.ActiveDocument.1">
                  <p:embed/>
                </p:oleObj>
              </mc:Choice>
              <mc:Fallback>
                <p:oleObj name="think-cell Slide" r:id="rId12" imgW="360" imgH="360" progId="TCLayout.ActiveDocument.1">
                  <p:embed/>
                  <p:pic>
                    <p:nvPicPr>
                      <p:cNvPr id="0" name=""/>
                      <p:cNvPicPr/>
                      <p:nvPr/>
                    </p:nvPicPr>
                    <p:blipFill>
                      <a:blip r:embed="rId13"/>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412036283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1" r:id="rId3"/>
    <p:sldLayoutId id="2147483752" r:id="rId4"/>
    <p:sldLayoutId id="2147483753" r:id="rId5"/>
    <p:sldLayoutId id="2147483754" r:id="rId6"/>
    <p:sldLayoutId id="2147483755" r:id="rId7"/>
    <p:sldLayoutId id="2147483756" r:id="rId8"/>
  </p:sldLayoutIdLst>
  <p:txStyles>
    <p:titleStyle>
      <a:lvl1pPr algn="ctr" defTabSz="914400" rtl="0" eaLnBrk="1" latinLnBrk="0" hangingPunct="1">
        <a:spcBef>
          <a:spcPct val="0"/>
        </a:spcBef>
        <a:buNone/>
        <a:defRPr sz="4400" b="1" i="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oleObject" Target="../embeddings/oleObject11.bin"/><Relationship Id="rId5" Type="http://schemas.openxmlformats.org/officeDocument/2006/relationships/image" Target="../media/image18.emf"/><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0" Type="http://schemas.openxmlformats.org/officeDocument/2006/relationships/image" Target="../media/image36.png"/><Relationship Id="rId1" Type="http://schemas.openxmlformats.org/officeDocument/2006/relationships/vmlDrawing" Target="../drawings/vmlDrawing11.vml"/><Relationship Id="rId2" Type="http://schemas.openxmlformats.org/officeDocument/2006/relationships/tags" Target="../tags/tag1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png"/><Relationship Id="rId9" Type="http://schemas.openxmlformats.org/officeDocument/2006/relationships/image" Target="../media/image43.png"/><Relationship Id="rId1" Type="http://schemas.openxmlformats.org/officeDocument/2006/relationships/slideLayout" Target="../slideLayouts/slideLayout3.xml"/><Relationship Id="rId2"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oleObject" Target="../embeddings/oleObject10.bin"/><Relationship Id="rId5" Type="http://schemas.openxmlformats.org/officeDocument/2006/relationships/image" Target="../media/image18.emf"/><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png"/><Relationship Id="rId1" Type="http://schemas.openxmlformats.org/officeDocument/2006/relationships/vmlDrawing" Target="../drawings/vmlDrawing10.vml"/><Relationship Id="rId2" Type="http://schemas.openxmlformats.org/officeDocument/2006/relationships/tags" Target="../tags/tag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 Id="rId3"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3.xml"/><Relationship Id="rId2"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362901" y="201028"/>
            <a:ext cx="8476299" cy="2237372"/>
          </a:xfrm>
        </p:spPr>
        <p:txBody>
          <a:bodyPr/>
          <a:lstStyle/>
          <a:p>
            <a:pPr marL="0" indent="0">
              <a:buNone/>
            </a:pPr>
            <a:r>
              <a:rPr lang="en-US" sz="1400" dirty="0"/>
              <a:t>Final Presentations (Week 14)</a:t>
            </a:r>
          </a:p>
          <a:p>
            <a:r>
              <a:rPr lang="en-US" sz="1400" b="0" dirty="0"/>
              <a:t>You will give a demonstration of your visualization in action for your classmates during the discussion section. Like the mid-term presentations, you will have 15 minutes. </a:t>
            </a:r>
            <a:endParaRPr lang="en-US" sz="1400" b="0" dirty="0" smtClean="0"/>
          </a:p>
          <a:p>
            <a:pPr lvl="1"/>
            <a:r>
              <a:rPr lang="en-US" sz="1400" b="0" dirty="0" smtClean="0"/>
              <a:t>This </a:t>
            </a:r>
            <a:r>
              <a:rPr lang="en-US" sz="1400" b="0" dirty="0"/>
              <a:t>demonstration is your chance to show your fellow students how far your design has come since the mid-term milestone. Tell us what you changed and why. </a:t>
            </a:r>
            <a:endParaRPr lang="en-US" sz="1400" b="0" dirty="0" smtClean="0"/>
          </a:p>
          <a:p>
            <a:pPr lvl="1"/>
            <a:r>
              <a:rPr lang="en-US" sz="1400" b="0" dirty="0" smtClean="0"/>
              <a:t>You </a:t>
            </a:r>
            <a:r>
              <a:rPr lang="en-US" sz="1400" b="0" dirty="0"/>
              <a:t>must include details and conclusions from at least one round of usability testing (with at least three different subjects).Tell how your design changed (or will change) in response to your findings. </a:t>
            </a:r>
            <a:endParaRPr lang="en-US" sz="1400" b="0" dirty="0" smtClean="0"/>
          </a:p>
          <a:p>
            <a:pPr lvl="1"/>
            <a:r>
              <a:rPr lang="en-US" sz="1400" b="0" dirty="0" smtClean="0"/>
              <a:t>Also </a:t>
            </a:r>
            <a:r>
              <a:rPr lang="en-US" sz="1400" b="0" dirty="0"/>
              <a:t>address your choice of tools for building the final interactive </a:t>
            </a:r>
            <a:r>
              <a:rPr lang="en-US" sz="1400" b="0" dirty="0" smtClean="0"/>
              <a:t>visualization</a:t>
            </a:r>
          </a:p>
          <a:p>
            <a:pPr lvl="1"/>
            <a:r>
              <a:rPr lang="en-US" sz="1400" b="0" dirty="0" smtClean="0"/>
              <a:t>All </a:t>
            </a:r>
            <a:r>
              <a:rPr lang="en-US" sz="1400" b="0" dirty="0"/>
              <a:t>team members must participate in the presentation.</a:t>
            </a:r>
            <a:endParaRPr lang="en-US" sz="1400" dirty="0"/>
          </a:p>
          <a:p>
            <a:pPr marL="0" indent="0">
              <a:buNone/>
            </a:pPr>
            <a:endParaRPr lang="en-US" sz="1400" b="0" dirty="0" smtClean="0"/>
          </a:p>
          <a:p>
            <a:pPr marL="0" indent="0">
              <a:buNone/>
            </a:pPr>
            <a:r>
              <a:rPr lang="en-US" sz="1400" dirty="0" smtClean="0"/>
              <a:t>Grading Rubric for Final Project (not just presentation)</a:t>
            </a:r>
          </a:p>
          <a:p>
            <a:pPr marL="0" indent="0">
              <a:buNone/>
            </a:pPr>
            <a:r>
              <a:rPr lang="en-US" sz="1400" b="0" dirty="0" smtClean="0"/>
              <a:t>Your </a:t>
            </a:r>
            <a:r>
              <a:rPr lang="en-US" sz="1400" b="0" dirty="0"/>
              <a:t>instructor will consider the final presentations, the web site, and any additional information you provide in the final paper in determining a single grade for the final project.</a:t>
            </a:r>
            <a:endParaRPr lang="en-US" sz="1400" dirty="0"/>
          </a:p>
          <a:p>
            <a:r>
              <a:rPr lang="en-US" sz="1400" b="0" dirty="0"/>
              <a:t>12 points - Is the final product of appropriate form?</a:t>
            </a:r>
            <a:endParaRPr lang="en-US" sz="1400" dirty="0"/>
          </a:p>
          <a:p>
            <a:r>
              <a:rPr lang="en-US" sz="1400" b="0" dirty="0"/>
              <a:t>12 points - Does it successfully solve a problem or inform the user?</a:t>
            </a:r>
            <a:endParaRPr lang="en-US" sz="1400" dirty="0"/>
          </a:p>
          <a:p>
            <a:r>
              <a:rPr lang="en-US" sz="1400" dirty="0"/>
              <a:t>12 points - Is the explanatory text clear?</a:t>
            </a:r>
          </a:p>
          <a:p>
            <a:r>
              <a:rPr lang="en-US" sz="1400" dirty="0"/>
              <a:t>12 points - Did you show substantial iteration?</a:t>
            </a:r>
          </a:p>
          <a:p>
            <a:r>
              <a:rPr lang="en-US" sz="1400" b="0" dirty="0"/>
              <a:t>10 points - Can the visualization be understood without too much effort?</a:t>
            </a:r>
            <a:endParaRPr lang="en-US" sz="1400" dirty="0"/>
          </a:p>
          <a:p>
            <a:r>
              <a:rPr lang="en-US" sz="1400" b="0" dirty="0"/>
              <a:t>10 points - Is it aesthetically pleasing?</a:t>
            </a:r>
            <a:endParaRPr lang="en-US" sz="1400" dirty="0"/>
          </a:p>
          <a:p>
            <a:r>
              <a:rPr lang="en-US" sz="1400" b="0" dirty="0"/>
              <a:t>10 points - Did you include results of usability testing?</a:t>
            </a:r>
            <a:endParaRPr lang="en-US" sz="1400" dirty="0"/>
          </a:p>
          <a:p>
            <a:r>
              <a:rPr lang="en-US" sz="1400" b="0" dirty="0"/>
              <a:t>8 points - Did you present data in a novel way?</a:t>
            </a:r>
            <a:endParaRPr lang="en-US" sz="1400" dirty="0"/>
          </a:p>
          <a:p>
            <a:r>
              <a:rPr lang="en-US" sz="1400" b="0" dirty="0"/>
              <a:t>8 points - Did you explain your choice of tools?</a:t>
            </a:r>
            <a:endParaRPr lang="en-US" sz="1400" dirty="0"/>
          </a:p>
          <a:p>
            <a:r>
              <a:rPr lang="en-US" sz="1400" b="0" dirty="0"/>
              <a:t>6 points - Did everyone in your group participate?</a:t>
            </a:r>
            <a:endParaRPr lang="en-US" sz="1400" dirty="0"/>
          </a:p>
          <a:p>
            <a:endParaRPr lang="en-US" sz="1400" dirty="0"/>
          </a:p>
        </p:txBody>
      </p:sp>
    </p:spTree>
    <p:extLst>
      <p:ext uri="{BB962C8B-B14F-4D97-AF65-F5344CB8AC3E}">
        <p14:creationId xmlns:p14="http://schemas.microsoft.com/office/powerpoint/2010/main" val="176598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013" y="305522"/>
            <a:ext cx="8229600" cy="761278"/>
          </a:xfrm>
        </p:spPr>
        <p:txBody>
          <a:bodyPr/>
          <a:lstStyle/>
          <a:p>
            <a:r>
              <a:rPr lang="en-US" b="1" dirty="0"/>
              <a:t>Testing uncovered a </a:t>
            </a:r>
            <a:r>
              <a:rPr lang="en-US" b="1" dirty="0" smtClean="0"/>
              <a:t>number changes (I)</a:t>
            </a:r>
            <a:br>
              <a:rPr lang="en-US" b="1" dirty="0" smtClean="0"/>
            </a:br>
            <a:r>
              <a:rPr lang="en-US" sz="2000" dirty="0" smtClean="0"/>
              <a:t>Jobs Explorer </a:t>
            </a:r>
            <a:r>
              <a:rPr lang="en-US" sz="2000" dirty="0" err="1" smtClean="0"/>
              <a:t>MoSCoW</a:t>
            </a:r>
            <a:r>
              <a:rPr lang="en-US" sz="2000" dirty="0" smtClean="0"/>
              <a:t> prioritization</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3676767541"/>
              </p:ext>
            </p:extLst>
          </p:nvPr>
        </p:nvGraphicFramePr>
        <p:xfrm>
          <a:off x="304800" y="1219200"/>
          <a:ext cx="8610603" cy="5512685"/>
        </p:xfrm>
        <a:graphic>
          <a:graphicData uri="http://schemas.openxmlformats.org/drawingml/2006/table">
            <a:tbl>
              <a:tblPr firstRow="1" bandRow="1">
                <a:tableStyleId>{5C22544A-7EE6-4342-B048-85BDC9FD1C3A}</a:tableStyleId>
              </a:tblPr>
              <a:tblGrid>
                <a:gridCol w="1447803">
                  <a:extLst>
                    <a:ext uri="{9D8B030D-6E8A-4147-A177-3AD203B41FA5}">
                      <a16:colId xmlns="" xmlns:a16="http://schemas.microsoft.com/office/drawing/2014/main" val="20000"/>
                    </a:ext>
                  </a:extLst>
                </a:gridCol>
                <a:gridCol w="76200"/>
                <a:gridCol w="2743197">
                  <a:extLst>
                    <a:ext uri="{9D8B030D-6E8A-4147-A177-3AD203B41FA5}">
                      <a16:colId xmlns="" xmlns:a16="http://schemas.microsoft.com/office/drawing/2014/main" val="20001"/>
                    </a:ext>
                  </a:extLst>
                </a:gridCol>
                <a:gridCol w="228600"/>
                <a:gridCol w="4114803"/>
              </a:tblGrid>
              <a:tr h="259575">
                <a:tc>
                  <a:txBody>
                    <a:bodyPr/>
                    <a:lstStyle/>
                    <a:p>
                      <a:pPr algn="ctr"/>
                      <a:r>
                        <a:rPr lang="en-US" sz="1200" b="1" dirty="0" smtClean="0">
                          <a:solidFill>
                            <a:schemeClr val="tx1"/>
                          </a:solidFill>
                        </a:rPr>
                        <a:t>Priority</a:t>
                      </a:r>
                      <a:endParaRPr lang="en-US" sz="1200" b="1" dirty="0">
                        <a:solidFill>
                          <a:schemeClr val="tx1"/>
                        </a:solidFill>
                      </a:endParaRPr>
                    </a:p>
                  </a:txBody>
                  <a:tcPr anchor="b">
                    <a:lnB w="12700" cap="flat" cmpd="sng" algn="ctr">
                      <a:solidFill>
                        <a:schemeClr val="accent1"/>
                      </a:solidFill>
                      <a:prstDash val="solid"/>
                      <a:round/>
                      <a:headEnd type="none" w="med" len="med"/>
                      <a:tailEnd type="none" w="med" len="med"/>
                    </a:lnB>
                    <a:noFill/>
                  </a:tcPr>
                </a:tc>
                <a:tc>
                  <a:txBody>
                    <a:bodyPr/>
                    <a:lstStyle/>
                    <a:p>
                      <a:pPr algn="ctr"/>
                      <a:endParaRPr lang="en-US" sz="1200" b="1" dirty="0">
                        <a:solidFill>
                          <a:schemeClr val="tx1"/>
                        </a:solidFill>
                      </a:endParaRPr>
                    </a:p>
                  </a:txBody>
                  <a:tcPr marL="18288" marR="18288" anchor="b">
                    <a:lnB w="28575" cap="flat" cmpd="sng" algn="ctr">
                      <a:solidFill>
                        <a:schemeClr val="bg2"/>
                      </a:solidFill>
                      <a:prstDash val="solid"/>
                      <a:round/>
                      <a:headEnd type="none" w="med" len="med"/>
                      <a:tailEnd type="none" w="med" len="med"/>
                    </a:lnB>
                    <a:noFill/>
                  </a:tcPr>
                </a:tc>
                <a:tc>
                  <a:txBody>
                    <a:bodyPr/>
                    <a:lstStyle/>
                    <a:p>
                      <a:pPr algn="ctr"/>
                      <a:r>
                        <a:rPr lang="en-US" sz="1200" b="1" dirty="0" smtClean="0">
                          <a:solidFill>
                            <a:schemeClr val="tx1"/>
                          </a:solidFill>
                        </a:rPr>
                        <a:t>Issue</a:t>
                      </a:r>
                      <a:endParaRPr lang="en-US" sz="1200" b="1" dirty="0">
                        <a:solidFill>
                          <a:schemeClr val="tx1"/>
                        </a:solidFill>
                      </a:endParaRPr>
                    </a:p>
                  </a:txBody>
                  <a:tcPr anchor="b">
                    <a:lnR w="12700" cmpd="sng">
                      <a:noFill/>
                    </a:lnR>
                    <a:lnB w="12700" cap="flat" cmpd="sng" algn="ctr">
                      <a:solidFill>
                        <a:schemeClr val="accent1"/>
                      </a:solidFill>
                      <a:prstDash val="solid"/>
                      <a:round/>
                      <a:headEnd type="none" w="med" len="med"/>
                      <a:tailEnd type="none" w="med" len="med"/>
                    </a:lnB>
                    <a:noFill/>
                  </a:tcPr>
                </a:tc>
                <a:tc>
                  <a:txBody>
                    <a:bodyPr/>
                    <a:lstStyle/>
                    <a:p>
                      <a:pPr algn="ctr"/>
                      <a:endParaRPr lang="en-US" sz="1200" b="1" dirty="0">
                        <a:solidFill>
                          <a:schemeClr val="tx1"/>
                        </a:solidFill>
                      </a:endParaRPr>
                    </a:p>
                  </a:txBody>
                  <a:tcPr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smtClean="0">
                          <a:solidFill>
                            <a:schemeClr val="tx1"/>
                          </a:solidFill>
                        </a:rPr>
                        <a:t>Potential</a:t>
                      </a:r>
                      <a:r>
                        <a:rPr lang="en-US" sz="1200" b="1" baseline="0" dirty="0" smtClean="0">
                          <a:solidFill>
                            <a:schemeClr val="tx1"/>
                          </a:solidFill>
                        </a:rPr>
                        <a:t> Solutions</a:t>
                      </a:r>
                      <a:endParaRPr lang="en-US" sz="1200" b="1" dirty="0">
                        <a:solidFill>
                          <a:schemeClr val="tx1"/>
                        </a:solidFill>
                      </a:endParaRPr>
                    </a:p>
                  </a:txBody>
                  <a:tcPr anchor="b">
                    <a:lnL w="12700" cmpd="sng">
                      <a:noFill/>
                    </a:lnL>
                    <a:lnR w="12700" cmpd="sng">
                      <a:noFill/>
                    </a:lnR>
                    <a:lnB w="12700" cap="flat" cmpd="sng" algn="ctr">
                      <a:solidFill>
                        <a:schemeClr val="accent1"/>
                      </a:solidFill>
                      <a:prstDash val="solid"/>
                      <a:round/>
                      <a:headEnd type="none" w="med" len="med"/>
                      <a:tailEnd type="none" w="med" len="med"/>
                    </a:lnB>
                    <a:noFill/>
                  </a:tcPr>
                </a:tc>
                <a:extLst>
                  <a:ext uri="{0D108BD9-81ED-4DB2-BD59-A6C34878D82A}">
                    <a16:rowId xmlns="" xmlns:a16="http://schemas.microsoft.com/office/drawing/2014/main" val="10000"/>
                  </a:ext>
                </a:extLst>
              </a:tr>
              <a:tr h="144208">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400" b="1" dirty="0" smtClean="0"/>
                    </a:p>
                  </a:txBody>
                  <a:tcP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71450" indent="-171450">
                        <a:buFont typeface="Arial" panose="020B0604020202020204" pitchFamily="34" charset="0"/>
                        <a:buChar char="•"/>
                      </a:pPr>
                      <a:endParaRPr lang="en-US" sz="400" dirty="0" smtClean="0"/>
                    </a:p>
                  </a:txBody>
                  <a:tcPr marL="18288" marR="18288">
                    <a:lnT w="28575"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buFont typeface="Arial" charset="0"/>
                        <a:buNone/>
                      </a:pPr>
                      <a:endParaRPr lang="en-US" sz="400" baseline="0" dirty="0" smtClean="0"/>
                    </a:p>
                  </a:txBody>
                  <a:tcP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buFont typeface="Arial" charset="0"/>
                        <a:buNone/>
                      </a:pPr>
                      <a:endParaRPr lang="en-US" sz="400" baseline="0" dirty="0" smtClean="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buFont typeface="Arial" charset="0"/>
                        <a:buNone/>
                      </a:pPr>
                      <a:endParaRPr lang="en-US" sz="400" baseline="0" dirty="0" smtClean="0"/>
                    </a:p>
                  </a:txBody>
                  <a:tcP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 xmlns:a16="http://schemas.microsoft.com/office/drawing/2014/main" val="10002"/>
                  </a:ext>
                </a:extLst>
              </a:tr>
              <a:tr h="879672">
                <a:tc rowSpan="2">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smtClean="0">
                          <a:solidFill>
                            <a:schemeClr val="bg2"/>
                          </a:solidFill>
                        </a:rPr>
                        <a:t>Must Have</a:t>
                      </a:r>
                    </a:p>
                  </a:txBody>
                  <a:tcPr anchor="ctr">
                    <a:lnT w="28575"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75000"/>
                      </a:schemeClr>
                    </a:solidFill>
                  </a:tcPr>
                </a:tc>
                <a:tc>
                  <a:txBody>
                    <a:bodyPr/>
                    <a:lstStyle/>
                    <a:p>
                      <a:pPr marL="171450" indent="-171450">
                        <a:buFont typeface="Arial" panose="020B0604020202020204" pitchFamily="34" charset="0"/>
                        <a:buChar char="•"/>
                      </a:pPr>
                      <a:endParaRPr lang="en-US" sz="1200" dirty="0" smtClean="0"/>
                    </a:p>
                  </a:txBody>
                  <a:tcPr marL="18288" marR="18288"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9525" indent="0" algn="l" defTabSz="914400" rtl="0" eaLnBrk="1" latinLnBrk="0" hangingPunct="1">
                        <a:buFont typeface="Arial" panose="020B0604020202020204" pitchFamily="34" charset="0"/>
                        <a:buNone/>
                      </a:pPr>
                      <a:r>
                        <a:rPr lang="en-US" sz="1100" dirty="0" smtClean="0"/>
                        <a:t>Users are confused by the discrepancy between the full date in the tooltip and the x-axis label that is a month ahead. Leads to "off-by-one" error when trying to select a data point </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endParaRPr lang="en-US" sz="1100" baseline="0" dirty="0" smtClean="0"/>
                    </a:p>
                  </a:txBody>
                  <a:tcPr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14300">
                        <a:buFont typeface="Arial" panose="020B0604020202020204" pitchFamily="34" charset="0"/>
                        <a:buChar char="•"/>
                      </a:pPr>
                      <a:r>
                        <a:rPr lang="en-US" sz="1100" dirty="0" smtClean="0"/>
                        <a:t>Update the tooltip date format so that it only shows month, not full date</a:t>
                      </a:r>
                    </a:p>
                    <a:p>
                      <a:pPr marL="114300" indent="-114300">
                        <a:buFont typeface="Arial" panose="020B0604020202020204" pitchFamily="34" charset="0"/>
                        <a:buChar char="•"/>
                      </a:pPr>
                      <a:r>
                        <a:rPr lang="en-US" sz="1100" dirty="0" smtClean="0"/>
                        <a:t>Change the date format so that change in jobs is aligned to the beginning of the month</a:t>
                      </a:r>
                      <a:endParaRPr lang="en-US" sz="1100" dirty="0"/>
                    </a:p>
                  </a:txBody>
                  <a:tcPr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r>
              <a:tr h="1196930">
                <a:tc vMerge="1">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600" b="1" dirty="0" smtClean="0">
                        <a:solidFill>
                          <a:schemeClr val="bg2"/>
                        </a:solidFill>
                      </a:endParaRP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75000"/>
                      </a:schemeClr>
                    </a:solidFill>
                  </a:tcPr>
                </a:tc>
                <a:tc>
                  <a:txBody>
                    <a:bodyPr/>
                    <a:lstStyle/>
                    <a:p>
                      <a:pPr marL="171450" indent="-171450">
                        <a:buFont typeface="Arial" panose="020B0604020202020204" pitchFamily="34" charset="0"/>
                        <a:buChar char="•"/>
                      </a:pPr>
                      <a:endParaRPr lang="en-US" sz="1200" dirty="0" smtClean="0"/>
                    </a:p>
                  </a:txBody>
                  <a:tcPr marL="18288" marR="18288"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9525" indent="0" algn="l" defTabSz="914400" rtl="0" eaLnBrk="1" latinLnBrk="0" hangingPunct="1">
                        <a:buFont typeface="Arial" panose="020B0604020202020204" pitchFamily="34" charset="0"/>
                        <a:buNone/>
                      </a:pPr>
                      <a:r>
                        <a:rPr lang="en-US" sz="1100" dirty="0" smtClean="0"/>
                        <a:t>User was confused by filtering functionality. Functioning of the check boxes vs. what was displayed on graph did not correspond to expectation </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endParaRPr lang="en-US" sz="1100" baseline="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14300">
                        <a:buFont typeface="Arial" panose="020B0604020202020204" pitchFamily="34" charset="0"/>
                        <a:buChar char="•"/>
                      </a:pPr>
                      <a:r>
                        <a:rPr lang="en-US" sz="1100" dirty="0" smtClean="0"/>
                        <a:t>Fix the alignment of the compare buttons and filters check boxes</a:t>
                      </a:r>
                    </a:p>
                    <a:p>
                      <a:pPr marL="114300" indent="-114300">
                        <a:buFont typeface="Arial" panose="020B0604020202020204" pitchFamily="34" charset="0"/>
                        <a:buChar char="•"/>
                      </a:pPr>
                      <a:r>
                        <a:rPr lang="en-US" sz="1100" dirty="0" smtClean="0"/>
                        <a:t>Remove / Grey out the filter check boxes when its 'Compare Trends by :' button is checked (i.e., grey out Goods and Services check boxes when Sector is clicked)</a:t>
                      </a:r>
                    </a:p>
                    <a:p>
                      <a:pPr marL="114300" indent="-114300">
                        <a:buFont typeface="Arial" panose="020B0604020202020204" pitchFamily="34" charset="0"/>
                        <a:buChar char="•"/>
                      </a:pPr>
                      <a:r>
                        <a:rPr lang="en-US" sz="1100" dirty="0" smtClean="0"/>
                        <a:t>Have more descriptive text on what it does (e.g., "Aggregate the sector data by:“</a:t>
                      </a: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r>
              <a:tr h="721042">
                <a:tc rowSpan="2">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sz="1600" b="1" dirty="0" smtClean="0">
                          <a:solidFill>
                            <a:schemeClr val="tx1"/>
                          </a:solidFill>
                        </a:rPr>
                        <a:t>Should Have</a:t>
                      </a: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60000"/>
                        <a:lumOff val="40000"/>
                      </a:schemeClr>
                    </a:solidFill>
                  </a:tcPr>
                </a:tc>
                <a:tc>
                  <a:txBody>
                    <a:bodyPr/>
                    <a:lstStyle/>
                    <a:p>
                      <a:pPr marL="171450" indent="-171450">
                        <a:buFont typeface="Arial" charset="0"/>
                        <a:buChar char="•"/>
                      </a:pPr>
                      <a:endParaRPr lang="en-US" sz="1200" dirty="0" smtClean="0"/>
                    </a:p>
                  </a:txBody>
                  <a:tcPr marL="18288" marR="18288"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9525" indent="0" algn="l" defTabSz="914400" rtl="0" eaLnBrk="1" latinLnBrk="0" hangingPunct="1">
                        <a:buFont typeface="Arial" panose="020B0604020202020204" pitchFamily="34" charset="0"/>
                        <a:buNone/>
                      </a:pPr>
                      <a:r>
                        <a:rPr lang="en-US" sz="1100" dirty="0" smtClean="0"/>
                        <a:t>Users do not notice the overview chart. Do not have an intuitive sense of how to use it </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0" indent="0">
                        <a:buFont typeface="Arial" panose="020B0604020202020204" pitchFamily="34" charset="0"/>
                        <a:buNone/>
                      </a:pPr>
                      <a:endParaRPr lang="en-US" sz="1100" baseline="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14300">
                        <a:buFont typeface="Arial" panose="020B0604020202020204" pitchFamily="34" charset="0"/>
                        <a:buChar char="•"/>
                      </a:pPr>
                      <a:r>
                        <a:rPr lang="en-US" sz="1100" dirty="0" smtClean="0"/>
                        <a:t>Change the default time period from all to 1 year so that the blue region is more narrow</a:t>
                      </a:r>
                    </a:p>
                    <a:p>
                      <a:pPr marL="114300" indent="-114300">
                        <a:buFont typeface="Arial" panose="020B0604020202020204" pitchFamily="34" charset="0"/>
                        <a:buChar char="•"/>
                      </a:pPr>
                      <a:r>
                        <a:rPr lang="en-US" sz="1100" dirty="0" smtClean="0"/>
                        <a:t>Add a hover element to call attention to the overview functionality when the page loads for the first time</a:t>
                      </a: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r>
              <a:tr h="403784">
                <a:tc vMerge="1">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endParaRPr lang="en-US" sz="1600" b="1" dirty="0" smtClean="0">
                        <a:solidFill>
                          <a:schemeClr val="tx1"/>
                        </a:solidFill>
                      </a:endParaRP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60000"/>
                        <a:lumOff val="40000"/>
                      </a:schemeClr>
                    </a:solidFill>
                  </a:tcPr>
                </a:tc>
                <a:tc>
                  <a:txBody>
                    <a:bodyPr/>
                    <a:lstStyle/>
                    <a:p>
                      <a:pPr marL="171450" indent="-171450">
                        <a:buFont typeface="Arial" charset="0"/>
                        <a:buChar char="•"/>
                      </a:pPr>
                      <a:endParaRPr lang="en-US" sz="1200" dirty="0" smtClean="0"/>
                    </a:p>
                  </a:txBody>
                  <a:tcPr marL="18288" marR="18288"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bg1">
                          <a:lumMod val="65000"/>
                        </a:schemeClr>
                      </a:solidFill>
                      <a:prstDash val="dash"/>
                      <a:round/>
                      <a:headEnd type="none" w="med" len="med"/>
                      <a:tailEnd type="none" w="med" len="med"/>
                    </a:lnB>
                    <a:noFill/>
                  </a:tcPr>
                </a:tc>
                <a:tc>
                  <a:txBody>
                    <a:bodyPr/>
                    <a:lstStyle/>
                    <a:p>
                      <a:pPr marL="9525" indent="0" algn="l" defTabSz="914400" rtl="0" eaLnBrk="1" latinLnBrk="0" hangingPunct="1">
                        <a:buFont typeface="Arial" panose="020B0604020202020204" pitchFamily="34" charset="0"/>
                        <a:buNone/>
                      </a:pPr>
                      <a:r>
                        <a:rPr lang="en-US" sz="1100" dirty="0" smtClean="0"/>
                        <a:t>Confusion because the 1m and 3m zoom options are greyed out </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0" indent="0">
                        <a:buFont typeface="Arial" panose="020B0604020202020204" pitchFamily="34" charset="0"/>
                        <a:buNone/>
                      </a:pPr>
                      <a:endParaRPr lang="en-US" sz="1100" baseline="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04775" algn="l" defTabSz="914400" rtl="0" eaLnBrk="1" latinLnBrk="0" hangingPunct="1">
                        <a:buFont typeface="Arial" panose="020B0604020202020204" pitchFamily="34" charset="0"/>
                        <a:buChar char="•"/>
                      </a:pPr>
                      <a:r>
                        <a:rPr lang="en-US" sz="1100" dirty="0" smtClean="0"/>
                        <a:t>Get rid of 1m, 3m filter boxes</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extLst>
                  <a:ext uri="{0D108BD9-81ED-4DB2-BD59-A6C34878D82A}">
                    <a16:rowId xmlns="" xmlns:a16="http://schemas.microsoft.com/office/drawing/2014/main" val="1026776849"/>
                  </a:ext>
                </a:extLst>
              </a:tr>
              <a:tr h="562413">
                <a:tc rowSpan="2">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smtClean="0">
                          <a:solidFill>
                            <a:schemeClr val="tx1"/>
                          </a:solidFill>
                        </a:rPr>
                        <a:t>Could</a:t>
                      </a:r>
                      <a:r>
                        <a:rPr lang="en-US" sz="1600" b="1" baseline="0" dirty="0" smtClean="0">
                          <a:solidFill>
                            <a:schemeClr val="tx1"/>
                          </a:solidFill>
                        </a:rPr>
                        <a:t> Have</a:t>
                      </a:r>
                      <a:endParaRPr lang="en-US" sz="1600" b="0" dirty="0" smtClean="0">
                        <a:solidFill>
                          <a:schemeClr val="tx1"/>
                        </a:solidFill>
                      </a:endParaRP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40000"/>
                        <a:lumOff val="60000"/>
                      </a:schemeClr>
                    </a:solidFill>
                  </a:tcPr>
                </a:tc>
                <a:tc>
                  <a:txBody>
                    <a:bodyPr/>
                    <a:lstStyle/>
                    <a:p>
                      <a:pPr marL="171450" indent="-171450">
                        <a:buFont typeface="Arial" charset="0"/>
                        <a:buChar char="•"/>
                      </a:pPr>
                      <a:endParaRPr lang="en-US" sz="1200" dirty="0" smtClean="0"/>
                    </a:p>
                  </a:txBody>
                  <a:tcPr marL="18288" marR="18288" anchor="ctr">
                    <a:lnR w="12700" cmpd="sng">
                      <a:noFill/>
                    </a:lnR>
                    <a:lnT w="12700" cap="flat" cmpd="sng" algn="ctr">
                      <a:solidFill>
                        <a:schemeClr val="bg1">
                          <a:lumMod val="65000"/>
                        </a:schemeClr>
                      </a:solidFill>
                      <a:prstDash val="dash"/>
                      <a:round/>
                      <a:headEnd type="none" w="med" len="med"/>
                      <a:tailEnd type="none" w="med" len="med"/>
                    </a:lnT>
                    <a:lnB w="12700" cap="flat" cmpd="sng" algn="ctr">
                      <a:solidFill>
                        <a:schemeClr val="bg1">
                          <a:lumMod val="65000"/>
                        </a:schemeClr>
                      </a:solidFill>
                      <a:prstDash val="dash"/>
                      <a:round/>
                      <a:headEnd type="none" w="med" len="med"/>
                      <a:tailEnd type="none" w="med" len="med"/>
                    </a:lnB>
                    <a:noFill/>
                  </a:tcPr>
                </a:tc>
                <a:tc>
                  <a:txBody>
                    <a:bodyPr/>
                    <a:lstStyle/>
                    <a:p>
                      <a:pPr marL="9525" indent="0" algn="l" defTabSz="914400" rtl="0" eaLnBrk="1" latinLnBrk="0" hangingPunct="1">
                        <a:buFont typeface="Arial" panose="020B0604020202020204" pitchFamily="34" charset="0"/>
                        <a:buNone/>
                      </a:pPr>
                      <a:r>
                        <a:rPr lang="en-US" sz="1100" dirty="0" smtClean="0"/>
                        <a:t>Users don't have a good sense of what Filtering categories are composed of (e.g., Northeast, Services)</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404813"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aseline="0" dirty="0" smtClean="0"/>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114300" indent="-104775" algn="l" defTabSz="914400" rtl="0" eaLnBrk="1" latinLnBrk="0" hangingPunct="1">
                        <a:buFont typeface="Arial" panose="020B0604020202020204" pitchFamily="34" charset="0"/>
                        <a:buChar char="•"/>
                      </a:pPr>
                      <a:r>
                        <a:rPr lang="en-US" sz="1100" dirty="0" smtClean="0"/>
                        <a:t>Add in the information buttons to have greater detail on what the data elements are </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r>
              <a:tr h="513965">
                <a:tc vMerge="1">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600" b="0" dirty="0" smtClean="0">
                        <a:solidFill>
                          <a:schemeClr val="tx1"/>
                        </a:solidFill>
                      </a:endParaRP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40000"/>
                        <a:lumOff val="60000"/>
                      </a:schemeClr>
                    </a:solidFill>
                  </a:tcPr>
                </a:tc>
                <a:tc>
                  <a:txBody>
                    <a:bodyPr/>
                    <a:lstStyle/>
                    <a:p>
                      <a:pPr marL="171450" indent="-171450">
                        <a:buFont typeface="Arial" charset="0"/>
                        <a:buChar char="•"/>
                      </a:pPr>
                      <a:endParaRPr lang="en-US" sz="1200" dirty="0" smtClean="0"/>
                    </a:p>
                  </a:txBody>
                  <a:tcPr marL="18288" marR="18288" anchor="ctr">
                    <a:lnR w="12700" cmpd="sng">
                      <a:noFill/>
                    </a:lnR>
                    <a:lnT w="12700" cap="flat" cmpd="sng" algn="ctr">
                      <a:solidFill>
                        <a:schemeClr val="bg1">
                          <a:lumMod val="65000"/>
                        </a:schemeClr>
                      </a:solidFill>
                      <a:prstDash val="dash"/>
                      <a:round/>
                      <a:headEnd type="none" w="med" len="med"/>
                      <a:tailEnd type="none" w="med" len="med"/>
                    </a:lnT>
                    <a:lnB w="12700" cap="flat" cmpd="sng" algn="ctr">
                      <a:solidFill>
                        <a:schemeClr val="bg1">
                          <a:lumMod val="65000"/>
                        </a:schemeClr>
                      </a:solidFill>
                      <a:prstDash val="dash"/>
                      <a:round/>
                      <a:headEnd type="none" w="med" len="med"/>
                      <a:tailEnd type="none" w="med" len="med"/>
                    </a:lnB>
                    <a:noFill/>
                  </a:tcPr>
                </a:tc>
                <a:tc>
                  <a:txBody>
                    <a:bodyPr/>
                    <a:lstStyle/>
                    <a:p>
                      <a:pPr marL="9525" indent="0" algn="l" defTabSz="914400" rtl="0" eaLnBrk="1" latinLnBrk="0" hangingPunct="1">
                        <a:buFont typeface="Arial" panose="020B0604020202020204" pitchFamily="34" charset="0"/>
                        <a:buNone/>
                      </a:pPr>
                      <a:r>
                        <a:rPr lang="en-US" sz="1100" b="0" kern="1200" dirty="0" smtClean="0">
                          <a:solidFill>
                            <a:schemeClr val="dk1"/>
                          </a:solidFill>
                          <a:latin typeface="Arial" panose="020B0604020202020204" pitchFamily="34" charset="0"/>
                          <a:ea typeface="+mn-ea"/>
                          <a:cs typeface="Arial" panose="020B0604020202020204" pitchFamily="34" charset="0"/>
                        </a:rPr>
                        <a:t>For US</a:t>
                      </a:r>
                      <a:r>
                        <a:rPr lang="en-US" sz="1100" b="0" kern="1200" baseline="0" dirty="0" smtClean="0">
                          <a:solidFill>
                            <a:schemeClr val="dk1"/>
                          </a:solidFill>
                          <a:latin typeface="Arial" panose="020B0604020202020204" pitchFamily="34" charset="0"/>
                          <a:ea typeface="+mn-ea"/>
                          <a:cs typeface="Arial" panose="020B0604020202020204" pitchFamily="34" charset="0"/>
                        </a:rPr>
                        <a:t> users, date entry format is awkward (YYYY-MM-DD)</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404813"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aseline="0" dirty="0" smtClean="0"/>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114300" indent="-104775" algn="l" defTabSz="914400" rtl="0" eaLnBrk="1" latinLnBrk="0" hangingPunct="1">
                        <a:buFont typeface="Arial" panose="020B0604020202020204" pitchFamily="34" charset="0"/>
                        <a:buChar char="•"/>
                      </a:pPr>
                      <a:r>
                        <a:rPr lang="en-US" sz="1100" dirty="0" smtClean="0"/>
                        <a:t>Change the way dates are entered in the top right date entry box -- MM-DD-YYYY when you select the box </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r>
              <a:tr h="562413">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smtClean="0">
                          <a:solidFill>
                            <a:schemeClr val="tx1"/>
                          </a:solidFill>
                        </a:rPr>
                        <a:t>Won’t Have</a:t>
                      </a: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20000"/>
                        <a:lumOff val="80000"/>
                      </a:schemeClr>
                    </a:solidFill>
                  </a:tcPr>
                </a:tc>
                <a:tc>
                  <a:txBody>
                    <a:bodyPr/>
                    <a:lstStyle/>
                    <a:p>
                      <a:pPr marL="171450" indent="-171450">
                        <a:buFont typeface="Arial" charset="0"/>
                        <a:buChar char="•"/>
                      </a:pPr>
                      <a:endParaRPr lang="en-US" sz="1200" dirty="0" smtClean="0"/>
                    </a:p>
                  </a:txBody>
                  <a:tcPr marL="18288" marR="18288" anchor="ctr">
                    <a:lnR w="12700" cmpd="sng">
                      <a:noFill/>
                    </a:lnR>
                    <a:lnT w="12700" cap="flat" cmpd="sng" algn="ctr">
                      <a:solidFill>
                        <a:schemeClr val="bg1">
                          <a:lumMod val="65000"/>
                        </a:schemeClr>
                      </a:solidFill>
                      <a:prstDash val="dash"/>
                      <a:round/>
                      <a:headEnd type="none" w="med" len="med"/>
                      <a:tailEnd type="none" w="med" len="med"/>
                    </a:lnT>
                    <a:lnB w="12700" cap="flat" cmpd="sng" algn="ctr">
                      <a:solidFill>
                        <a:schemeClr val="bg1">
                          <a:lumMod val="65000"/>
                        </a:schemeClr>
                      </a:solidFill>
                      <a:prstDash val="dash"/>
                      <a:round/>
                      <a:headEnd type="none" w="med" len="med"/>
                      <a:tailEnd type="none" w="med" len="med"/>
                    </a:lnB>
                    <a:noFill/>
                  </a:tcPr>
                </a:tc>
                <a:tc>
                  <a:txBody>
                    <a:bodyPr/>
                    <a:lstStyle/>
                    <a:p>
                      <a:pPr marL="9525" indent="0" algn="l" defTabSz="914400" rtl="0" eaLnBrk="1" latinLnBrk="0" hangingPunct="1">
                        <a:buFont typeface="Arial" panose="020B0604020202020204" pitchFamily="34" charset="0"/>
                        <a:buNone/>
                      </a:pPr>
                      <a:r>
                        <a:rPr lang="en-US" sz="1100" dirty="0" smtClean="0"/>
                        <a:t>Company size button was not enabled </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404813"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aseline="0" dirty="0" smtClean="0"/>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114300" indent="-104775" algn="l" defTabSz="914400" rtl="0" eaLnBrk="1" latinLnBrk="0" hangingPunct="1">
                        <a:buFont typeface="Arial" panose="020B0604020202020204" pitchFamily="34" charset="0"/>
                        <a:buChar char="•"/>
                      </a:pPr>
                      <a:r>
                        <a:rPr lang="en-US" sz="1100" dirty="0" smtClean="0"/>
                        <a:t>Leave out company size implementation until a later phase. It is more important to get the cuts we have easily usable, rather than adding more functionality. </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7" name="Rectangle 6"/>
          <p:cNvSpPr/>
          <p:nvPr/>
        </p:nvSpPr>
        <p:spPr>
          <a:xfrm>
            <a:off x="7467600" y="76200"/>
            <a:ext cx="1594104" cy="3048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a:r>
              <a:rPr lang="en-US" sz="1200" b="1" dirty="0"/>
              <a:t>  </a:t>
            </a:r>
            <a:r>
              <a:rPr lang="en-US" sz="1200" b="1" dirty="0" smtClean="0"/>
              <a:t>UX Testing</a:t>
            </a:r>
            <a:endParaRPr lang="en-US" sz="1200" b="1" dirty="0"/>
          </a:p>
        </p:txBody>
      </p:sp>
      <p:pic>
        <p:nvPicPr>
          <p:cNvPr id="9" name="Picture 18" descr=" abstract user icon 1 by Tre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70806" y="121920"/>
            <a:ext cx="213024" cy="21302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778163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013" y="305522"/>
            <a:ext cx="8229600" cy="761278"/>
          </a:xfrm>
        </p:spPr>
        <p:txBody>
          <a:bodyPr/>
          <a:lstStyle/>
          <a:p>
            <a:r>
              <a:rPr lang="en-US" b="1" dirty="0"/>
              <a:t>Testing uncovered a </a:t>
            </a:r>
            <a:r>
              <a:rPr lang="en-US" b="1" dirty="0" smtClean="0"/>
              <a:t>number changes (II)</a:t>
            </a:r>
            <a:br>
              <a:rPr lang="en-US" b="1" dirty="0" smtClean="0"/>
            </a:br>
            <a:r>
              <a:rPr lang="en-US" sz="2000" dirty="0" smtClean="0"/>
              <a:t>BLS Comparison </a:t>
            </a:r>
            <a:r>
              <a:rPr lang="en-US" sz="2000" dirty="0" err="1" smtClean="0"/>
              <a:t>MoSCoW</a:t>
            </a:r>
            <a:r>
              <a:rPr lang="en-US" sz="2000" dirty="0" smtClean="0"/>
              <a:t> prioritization</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93809558"/>
              </p:ext>
            </p:extLst>
          </p:nvPr>
        </p:nvGraphicFramePr>
        <p:xfrm>
          <a:off x="304800" y="1219200"/>
          <a:ext cx="8610603" cy="5392692"/>
        </p:xfrm>
        <a:graphic>
          <a:graphicData uri="http://schemas.openxmlformats.org/drawingml/2006/table">
            <a:tbl>
              <a:tblPr firstRow="1" bandRow="1">
                <a:tableStyleId>{5C22544A-7EE6-4342-B048-85BDC9FD1C3A}</a:tableStyleId>
              </a:tblPr>
              <a:tblGrid>
                <a:gridCol w="1447803">
                  <a:extLst>
                    <a:ext uri="{9D8B030D-6E8A-4147-A177-3AD203B41FA5}">
                      <a16:colId xmlns="" xmlns:a16="http://schemas.microsoft.com/office/drawing/2014/main" val="20000"/>
                    </a:ext>
                  </a:extLst>
                </a:gridCol>
                <a:gridCol w="76200"/>
                <a:gridCol w="2743197">
                  <a:extLst>
                    <a:ext uri="{9D8B030D-6E8A-4147-A177-3AD203B41FA5}">
                      <a16:colId xmlns="" xmlns:a16="http://schemas.microsoft.com/office/drawing/2014/main" val="20001"/>
                    </a:ext>
                  </a:extLst>
                </a:gridCol>
                <a:gridCol w="228600"/>
                <a:gridCol w="4114803"/>
              </a:tblGrid>
              <a:tr h="259575">
                <a:tc>
                  <a:txBody>
                    <a:bodyPr/>
                    <a:lstStyle/>
                    <a:p>
                      <a:pPr algn="ctr"/>
                      <a:r>
                        <a:rPr lang="en-US" sz="1200" b="1" dirty="0" smtClean="0">
                          <a:solidFill>
                            <a:schemeClr val="tx1"/>
                          </a:solidFill>
                        </a:rPr>
                        <a:t>Priority</a:t>
                      </a:r>
                      <a:endParaRPr lang="en-US" sz="1200" b="1" dirty="0">
                        <a:solidFill>
                          <a:schemeClr val="tx1"/>
                        </a:solidFill>
                      </a:endParaRPr>
                    </a:p>
                  </a:txBody>
                  <a:tcPr anchor="b">
                    <a:lnB w="12700" cap="flat" cmpd="sng" algn="ctr">
                      <a:solidFill>
                        <a:schemeClr val="accent1"/>
                      </a:solidFill>
                      <a:prstDash val="solid"/>
                      <a:round/>
                      <a:headEnd type="none" w="med" len="med"/>
                      <a:tailEnd type="none" w="med" len="med"/>
                    </a:lnB>
                    <a:noFill/>
                  </a:tcPr>
                </a:tc>
                <a:tc>
                  <a:txBody>
                    <a:bodyPr/>
                    <a:lstStyle/>
                    <a:p>
                      <a:pPr algn="ctr"/>
                      <a:endParaRPr lang="en-US" sz="1200" b="1" dirty="0">
                        <a:solidFill>
                          <a:schemeClr val="tx1"/>
                        </a:solidFill>
                      </a:endParaRPr>
                    </a:p>
                  </a:txBody>
                  <a:tcPr marL="18288" marR="18288" anchor="b">
                    <a:lnB w="28575" cap="flat" cmpd="sng" algn="ctr">
                      <a:solidFill>
                        <a:schemeClr val="bg2"/>
                      </a:solidFill>
                      <a:prstDash val="solid"/>
                      <a:round/>
                      <a:headEnd type="none" w="med" len="med"/>
                      <a:tailEnd type="none" w="med" len="med"/>
                    </a:lnB>
                    <a:noFill/>
                  </a:tcPr>
                </a:tc>
                <a:tc>
                  <a:txBody>
                    <a:bodyPr/>
                    <a:lstStyle/>
                    <a:p>
                      <a:pPr algn="ctr"/>
                      <a:r>
                        <a:rPr lang="en-US" sz="1200" b="1" dirty="0" smtClean="0">
                          <a:solidFill>
                            <a:schemeClr val="tx1"/>
                          </a:solidFill>
                        </a:rPr>
                        <a:t>Issue</a:t>
                      </a:r>
                      <a:endParaRPr lang="en-US" sz="1200" b="1" dirty="0">
                        <a:solidFill>
                          <a:schemeClr val="tx1"/>
                        </a:solidFill>
                      </a:endParaRPr>
                    </a:p>
                  </a:txBody>
                  <a:tcPr anchor="b">
                    <a:lnR w="12700" cmpd="sng">
                      <a:noFill/>
                    </a:lnR>
                    <a:lnB w="12700" cap="flat" cmpd="sng" algn="ctr">
                      <a:solidFill>
                        <a:schemeClr val="accent1"/>
                      </a:solidFill>
                      <a:prstDash val="solid"/>
                      <a:round/>
                      <a:headEnd type="none" w="med" len="med"/>
                      <a:tailEnd type="none" w="med" len="med"/>
                    </a:lnB>
                    <a:noFill/>
                  </a:tcPr>
                </a:tc>
                <a:tc>
                  <a:txBody>
                    <a:bodyPr/>
                    <a:lstStyle/>
                    <a:p>
                      <a:pPr algn="ctr"/>
                      <a:endParaRPr lang="en-US" sz="1200" b="1" dirty="0">
                        <a:solidFill>
                          <a:schemeClr val="tx1"/>
                        </a:solidFill>
                      </a:endParaRPr>
                    </a:p>
                  </a:txBody>
                  <a:tcPr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smtClean="0">
                          <a:solidFill>
                            <a:schemeClr val="tx1"/>
                          </a:solidFill>
                        </a:rPr>
                        <a:t>Potential</a:t>
                      </a:r>
                      <a:r>
                        <a:rPr lang="en-US" sz="1200" b="1" baseline="0" dirty="0" smtClean="0">
                          <a:solidFill>
                            <a:schemeClr val="tx1"/>
                          </a:solidFill>
                        </a:rPr>
                        <a:t> Solutions</a:t>
                      </a:r>
                      <a:endParaRPr lang="en-US" sz="1200" b="1" dirty="0">
                        <a:solidFill>
                          <a:schemeClr val="tx1"/>
                        </a:solidFill>
                      </a:endParaRPr>
                    </a:p>
                  </a:txBody>
                  <a:tcPr anchor="b">
                    <a:lnL w="12700" cmpd="sng">
                      <a:noFill/>
                    </a:lnL>
                    <a:lnR w="12700" cmpd="sng">
                      <a:noFill/>
                    </a:lnR>
                    <a:lnB w="12700" cap="flat" cmpd="sng" algn="ctr">
                      <a:solidFill>
                        <a:schemeClr val="accent1"/>
                      </a:solidFill>
                      <a:prstDash val="solid"/>
                      <a:round/>
                      <a:headEnd type="none" w="med" len="med"/>
                      <a:tailEnd type="none" w="med" len="med"/>
                    </a:lnB>
                    <a:noFill/>
                  </a:tcPr>
                </a:tc>
                <a:extLst>
                  <a:ext uri="{0D108BD9-81ED-4DB2-BD59-A6C34878D82A}">
                    <a16:rowId xmlns="" xmlns:a16="http://schemas.microsoft.com/office/drawing/2014/main" val="10000"/>
                  </a:ext>
                </a:extLst>
              </a:tr>
              <a:tr h="144208">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400" b="1" dirty="0" smtClean="0"/>
                    </a:p>
                  </a:txBody>
                  <a:tcP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71450" indent="-171450">
                        <a:buFont typeface="Arial" panose="020B0604020202020204" pitchFamily="34" charset="0"/>
                        <a:buChar char="•"/>
                      </a:pPr>
                      <a:endParaRPr lang="en-US" sz="400" dirty="0" smtClean="0"/>
                    </a:p>
                  </a:txBody>
                  <a:tcPr marL="18288" marR="18288">
                    <a:lnT w="28575"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buFont typeface="Arial" charset="0"/>
                        <a:buNone/>
                      </a:pPr>
                      <a:endParaRPr lang="en-US" sz="400" baseline="0" dirty="0" smtClean="0"/>
                    </a:p>
                  </a:txBody>
                  <a:tcP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buFont typeface="Arial" charset="0"/>
                        <a:buNone/>
                      </a:pPr>
                      <a:endParaRPr lang="en-US" sz="400" baseline="0" dirty="0" smtClean="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buFont typeface="Arial" charset="0"/>
                        <a:buNone/>
                      </a:pPr>
                      <a:endParaRPr lang="en-US" sz="400" baseline="0" dirty="0" smtClean="0"/>
                    </a:p>
                  </a:txBody>
                  <a:tcP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 xmlns:a16="http://schemas.microsoft.com/office/drawing/2014/main" val="10002"/>
                  </a:ext>
                </a:extLst>
              </a:tr>
              <a:tr h="879672">
                <a:tc rowSpan="3">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smtClean="0">
                          <a:solidFill>
                            <a:schemeClr val="bg2"/>
                          </a:solidFill>
                        </a:rPr>
                        <a:t>Must Have</a:t>
                      </a:r>
                    </a:p>
                  </a:txBody>
                  <a:tcPr anchor="ctr">
                    <a:lnT w="28575"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75000"/>
                      </a:schemeClr>
                    </a:solidFill>
                  </a:tcPr>
                </a:tc>
                <a:tc>
                  <a:txBody>
                    <a:bodyPr/>
                    <a:lstStyle/>
                    <a:p>
                      <a:pPr marL="171450" indent="-171450">
                        <a:buFont typeface="Arial" panose="020B0604020202020204" pitchFamily="34" charset="0"/>
                        <a:buChar char="•"/>
                      </a:pPr>
                      <a:endParaRPr lang="en-US" sz="1200" dirty="0" smtClean="0"/>
                    </a:p>
                  </a:txBody>
                  <a:tcPr marL="18288" marR="18288"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9525" indent="0" algn="l" defTabSz="914400" rtl="0" eaLnBrk="1" latinLnBrk="0" hangingPunct="1">
                        <a:buFont typeface="Arial" panose="020B0604020202020204" pitchFamily="34" charset="0"/>
                        <a:buNone/>
                      </a:pPr>
                      <a:r>
                        <a:rPr lang="en-US" sz="1100" dirty="0" smtClean="0"/>
                        <a:t>When</a:t>
                      </a:r>
                      <a:r>
                        <a:rPr lang="en-US" sz="1100" baseline="0" dirty="0" smtClean="0"/>
                        <a:t> the user entered dates to generate new time series line charts, the new charts were appended below the original charts. The user expected the original charts to be removed and replaced with new charts. </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endParaRPr lang="en-US" sz="1100" baseline="0" dirty="0" smtClean="0"/>
                    </a:p>
                  </a:txBody>
                  <a:tcPr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14300">
                        <a:buFont typeface="Arial" panose="020B0604020202020204" pitchFamily="34" charset="0"/>
                        <a:buChar char="•"/>
                      </a:pPr>
                      <a:r>
                        <a:rPr lang="en-US" sz="1100" dirty="0" smtClean="0"/>
                        <a:t>When new dates are entered, ensure that the original</a:t>
                      </a:r>
                      <a:r>
                        <a:rPr lang="en-US" sz="1100" baseline="0" dirty="0" smtClean="0"/>
                        <a:t> charts are removed first in order to</a:t>
                      </a:r>
                      <a:r>
                        <a:rPr lang="en-US" sz="1100" dirty="0" smtClean="0"/>
                        <a:t> prevent</a:t>
                      </a:r>
                      <a:r>
                        <a:rPr lang="en-US" sz="1100" baseline="0" dirty="0" smtClean="0"/>
                        <a:t> refreshed chart from being </a:t>
                      </a:r>
                      <a:r>
                        <a:rPr lang="en-US" sz="1100" dirty="0" smtClean="0"/>
                        <a:t>appended below the original chart. </a:t>
                      </a:r>
                    </a:p>
                  </a:txBody>
                  <a:tcPr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r>
              <a:tr h="522408">
                <a:tc vMerge="1">
                  <a:txBody>
                    <a:bodyPr/>
                    <a:lstStyle/>
                    <a:p>
                      <a:endParaRPr lang="en-US"/>
                    </a:p>
                  </a:txBody>
                  <a:tcPr/>
                </a:tc>
                <a:tc>
                  <a:txBody>
                    <a:bodyPr/>
                    <a:lstStyle/>
                    <a:p>
                      <a:pPr marL="171450" indent="-171450">
                        <a:buFont typeface="Arial" panose="020B0604020202020204" pitchFamily="34" charset="0"/>
                        <a:buChar char="•"/>
                      </a:pPr>
                      <a:endParaRPr lang="en-US" sz="1200" dirty="0" smtClean="0"/>
                    </a:p>
                  </a:txBody>
                  <a:tcPr marL="18288" marR="18288"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9525" indent="0" algn="l" defTabSz="914400" rtl="0" eaLnBrk="1" latinLnBrk="0" hangingPunct="1">
                        <a:buFont typeface="Arial" panose="020B0604020202020204" pitchFamily="34" charset="0"/>
                        <a:buNone/>
                      </a:pPr>
                      <a:r>
                        <a:rPr lang="en-US" sz="1100" b="0" kern="1200" dirty="0" smtClean="0">
                          <a:solidFill>
                            <a:schemeClr val="dk1"/>
                          </a:solidFill>
                          <a:latin typeface="Arial" panose="020B0604020202020204" pitchFamily="34" charset="0"/>
                          <a:ea typeface="+mn-ea"/>
                          <a:cs typeface="Arial" panose="020B0604020202020204" pitchFamily="34" charset="0"/>
                        </a:rPr>
                        <a:t>The user was unaware that the synchronized time series plots consisted of two charts.</a:t>
                      </a: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endParaRPr lang="en-US" sz="1100" baseline="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14300">
                        <a:buFont typeface="Arial" panose="020B0604020202020204" pitchFamily="34" charset="0"/>
                        <a:buChar char="•"/>
                      </a:pPr>
                      <a:r>
                        <a:rPr lang="en-US" sz="1100" dirty="0" smtClean="0"/>
                        <a:t>Reduce the size of each time series</a:t>
                      </a:r>
                      <a:r>
                        <a:rPr lang="en-US" sz="1100" baseline="0" dirty="0" smtClean="0"/>
                        <a:t> chart</a:t>
                      </a:r>
                      <a:r>
                        <a:rPr lang="en-US" sz="1100" dirty="0" smtClean="0"/>
                        <a:t> to ensure that they both</a:t>
                      </a:r>
                      <a:r>
                        <a:rPr lang="en-US" sz="1100" baseline="0" dirty="0" smtClean="0"/>
                        <a:t> fit on one page and that the user identifies both synchronized charts .</a:t>
                      </a:r>
                      <a:endParaRPr lang="en-US" sz="110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r>
              <a:tr h="1196930">
                <a:tc vMerge="1">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600" b="1" dirty="0" smtClean="0">
                        <a:solidFill>
                          <a:schemeClr val="bg2"/>
                        </a:solidFill>
                      </a:endParaRP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75000"/>
                      </a:schemeClr>
                    </a:solidFill>
                  </a:tcPr>
                </a:tc>
                <a:tc>
                  <a:txBody>
                    <a:bodyPr/>
                    <a:lstStyle/>
                    <a:p>
                      <a:pPr marL="171450" indent="-171450">
                        <a:buFont typeface="Arial" panose="020B0604020202020204" pitchFamily="34" charset="0"/>
                        <a:buChar char="•"/>
                      </a:pPr>
                      <a:endParaRPr lang="en-US" sz="1200" dirty="0" smtClean="0"/>
                    </a:p>
                  </a:txBody>
                  <a:tcPr marL="18288" marR="18288"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9525" indent="0" algn="l" defTabSz="914400" rtl="0" eaLnBrk="1" latinLnBrk="0" hangingPunct="1">
                        <a:buFont typeface="Arial" panose="020B0604020202020204" pitchFamily="34" charset="0"/>
                        <a:buNone/>
                      </a:pPr>
                      <a:r>
                        <a:rPr lang="en-US" sz="1100" dirty="0" smtClean="0"/>
                        <a:t>The user seemed to take too long to identify the forms where he needed to enter dates in order to generate the visualizations and was unsure about what exactly the visualizations would display.</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endParaRPr lang="en-US" sz="1100" baseline="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14300">
                        <a:buFont typeface="Arial" panose="020B0604020202020204" pitchFamily="34" charset="0"/>
                        <a:buChar char="•"/>
                      </a:pPr>
                      <a:r>
                        <a:rPr lang="en-US" sz="1100" dirty="0" smtClean="0"/>
                        <a:t>Automatically</a:t>
                      </a:r>
                      <a:r>
                        <a:rPr lang="en-US" sz="1100" baseline="0" dirty="0" smtClean="0"/>
                        <a:t> load charts whenever the page is loaded, to enable the user to easily determine the aim of the visualization and allow for easier manipulation.</a:t>
                      </a:r>
                    </a:p>
                    <a:p>
                      <a:pPr marL="114300" indent="-114300">
                        <a:buFont typeface="Arial" panose="020B0604020202020204" pitchFamily="34" charset="0"/>
                        <a:buChar char="•"/>
                      </a:pPr>
                      <a:r>
                        <a:rPr lang="en-US" sz="1100" baseline="0" dirty="0" smtClean="0"/>
                        <a:t>Label charts more clearly and provide more detailed explanations for visualizations.  </a:t>
                      </a:r>
                      <a:endParaRPr lang="en-US" sz="110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r>
              <a:tr h="721042">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sz="1600" b="1" dirty="0" smtClean="0">
                          <a:solidFill>
                            <a:schemeClr val="tx1"/>
                          </a:solidFill>
                        </a:rPr>
                        <a:t>Should Have</a:t>
                      </a: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60000"/>
                        <a:lumOff val="40000"/>
                      </a:schemeClr>
                    </a:solidFill>
                  </a:tcPr>
                </a:tc>
                <a:tc>
                  <a:txBody>
                    <a:bodyPr/>
                    <a:lstStyle/>
                    <a:p>
                      <a:pPr marL="171450" indent="-171450">
                        <a:buFont typeface="Arial" charset="0"/>
                        <a:buChar char="•"/>
                      </a:pPr>
                      <a:endParaRPr lang="en-US" sz="1200" dirty="0" smtClean="0"/>
                    </a:p>
                  </a:txBody>
                  <a:tcPr marL="18288" marR="18288"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9525" indent="0" algn="l" defTabSz="914400" rtl="0" eaLnBrk="1" latinLnBrk="0" hangingPunct="1">
                        <a:buFont typeface="Arial" panose="020B0604020202020204" pitchFamily="34" charset="0"/>
                        <a:buNone/>
                      </a:pPr>
                      <a:r>
                        <a:rPr lang="en-US" sz="1100" dirty="0" smtClean="0"/>
                        <a:t>On the synchronized time series line</a:t>
                      </a:r>
                      <a:r>
                        <a:rPr lang="en-US" sz="1100" baseline="0" dirty="0" smtClean="0"/>
                        <a:t> charts, the tooltip for one of the series was missing.</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0" indent="0">
                        <a:buFont typeface="Arial" panose="020B0604020202020204" pitchFamily="34" charset="0"/>
                        <a:buNone/>
                      </a:pPr>
                      <a:endParaRPr lang="en-US" sz="1100" baseline="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14300" indent="-114300">
                        <a:buFont typeface="Arial" panose="020B0604020202020204" pitchFamily="34" charset="0"/>
                        <a:buChar char="•"/>
                      </a:pPr>
                      <a:r>
                        <a:rPr lang="en-US" sz="1100" dirty="0" smtClean="0"/>
                        <a:t>Fix</a:t>
                      </a:r>
                      <a:r>
                        <a:rPr lang="en-US" sz="1100" baseline="0" dirty="0" smtClean="0"/>
                        <a:t> the code to ensure that the tooltips for all series are displayed without affecting the synchronizing functionality of the time series visualization.</a:t>
                      </a:r>
                      <a:endParaRPr lang="en-US" sz="110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r>
              <a:tr h="562413">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smtClean="0">
                          <a:solidFill>
                            <a:schemeClr val="tx1"/>
                          </a:solidFill>
                        </a:rPr>
                        <a:t>Could</a:t>
                      </a:r>
                      <a:r>
                        <a:rPr lang="en-US" sz="1600" b="1" baseline="0" dirty="0" smtClean="0">
                          <a:solidFill>
                            <a:schemeClr val="tx1"/>
                          </a:solidFill>
                        </a:rPr>
                        <a:t> Have</a:t>
                      </a:r>
                      <a:endParaRPr lang="en-US" sz="1600" b="0" dirty="0" smtClean="0">
                        <a:solidFill>
                          <a:schemeClr val="tx1"/>
                        </a:solidFill>
                      </a:endParaRP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40000"/>
                        <a:lumOff val="60000"/>
                      </a:schemeClr>
                    </a:solidFill>
                  </a:tcPr>
                </a:tc>
                <a:tc>
                  <a:txBody>
                    <a:bodyPr/>
                    <a:lstStyle/>
                    <a:p>
                      <a:pPr marL="171450" indent="-171450">
                        <a:buFont typeface="Arial" charset="0"/>
                        <a:buChar char="•"/>
                      </a:pPr>
                      <a:endParaRPr lang="en-US" sz="1200" dirty="0" smtClean="0"/>
                    </a:p>
                  </a:txBody>
                  <a:tcPr marL="18288" marR="18288" anchor="ctr">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bg1">
                          <a:lumMod val="65000"/>
                        </a:schemeClr>
                      </a:solidFill>
                      <a:prstDash val="dash"/>
                      <a:round/>
                      <a:headEnd type="none" w="med" len="med"/>
                      <a:tailEnd type="none" w="med" len="med"/>
                    </a:lnB>
                    <a:noFill/>
                  </a:tcPr>
                </a:tc>
                <a:tc>
                  <a:txBody>
                    <a:bodyPr/>
                    <a:lstStyle/>
                    <a:p>
                      <a:pPr marL="9525" indent="0" algn="l" defTabSz="914400" rtl="0" eaLnBrk="1" latinLnBrk="0" hangingPunct="1">
                        <a:buFont typeface="Arial" panose="020B0604020202020204" pitchFamily="34" charset="0"/>
                        <a:buNone/>
                      </a:pPr>
                      <a:r>
                        <a:rPr lang="en-US" sz="1100" dirty="0" smtClean="0"/>
                        <a:t>The</a:t>
                      </a:r>
                      <a:r>
                        <a:rPr lang="en-US" sz="1100" baseline="0" dirty="0" smtClean="0"/>
                        <a:t> user suggested</a:t>
                      </a:r>
                      <a:r>
                        <a:rPr lang="en-US" sz="1100" dirty="0" smtClean="0"/>
                        <a:t> displaying whether or not a positive or negative bias is associated with the difference between ADP and BLS estimates</a:t>
                      </a:r>
                      <a:r>
                        <a:rPr lang="en-US" sz="1100" baseline="0" dirty="0" smtClean="0"/>
                        <a:t> </a:t>
                      </a:r>
                      <a:r>
                        <a:rPr lang="en-US" sz="1100" dirty="0" smtClean="0"/>
                        <a:t>for each month.</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404813"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aseline="0" dirty="0" smtClean="0"/>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114300" indent="-104775" algn="l" defTabSz="914400" rtl="0" eaLnBrk="1" latinLnBrk="0" hangingPunct="1">
                        <a:buFont typeface="Arial" panose="020B0604020202020204" pitchFamily="34" charset="0"/>
                        <a:buChar char="•"/>
                      </a:pPr>
                      <a:r>
                        <a:rPr lang="en-US" sz="1100" dirty="0" smtClean="0"/>
                        <a:t>On the column chart, </a:t>
                      </a:r>
                      <a:r>
                        <a:rPr lang="en-US" sz="1100" baseline="0" dirty="0" smtClean="0"/>
                        <a:t>display the count for the number of times the ADP was above or below the BLS estimate over the relevant time period </a:t>
                      </a:r>
                      <a:r>
                        <a:rPr lang="en-US" sz="1100" dirty="0" smtClean="0"/>
                        <a:t>in the tooltip for each month’s</a:t>
                      </a:r>
                      <a:r>
                        <a:rPr lang="en-US" sz="1100" baseline="0" dirty="0" smtClean="0"/>
                        <a:t> data .</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r>
              <a:tr h="562413">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smtClean="0">
                          <a:solidFill>
                            <a:schemeClr val="tx1"/>
                          </a:solidFill>
                        </a:rPr>
                        <a:t>Won’t Have</a:t>
                      </a: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lumMod val="20000"/>
                        <a:lumOff val="80000"/>
                      </a:schemeClr>
                    </a:solidFill>
                  </a:tcPr>
                </a:tc>
                <a:tc>
                  <a:txBody>
                    <a:bodyPr/>
                    <a:lstStyle/>
                    <a:p>
                      <a:pPr marL="171450" indent="-171450">
                        <a:buFont typeface="Arial" charset="0"/>
                        <a:buChar char="•"/>
                      </a:pPr>
                      <a:endParaRPr lang="en-US" sz="1200" dirty="0" smtClean="0"/>
                    </a:p>
                  </a:txBody>
                  <a:tcPr marL="18288" marR="18288" anchor="ctr">
                    <a:lnR w="12700" cmpd="sng">
                      <a:noFill/>
                    </a:lnR>
                    <a:lnT w="12700" cap="flat" cmpd="sng" algn="ctr">
                      <a:solidFill>
                        <a:schemeClr val="bg1">
                          <a:lumMod val="65000"/>
                        </a:schemeClr>
                      </a:solidFill>
                      <a:prstDash val="dash"/>
                      <a:round/>
                      <a:headEnd type="none" w="med" len="med"/>
                      <a:tailEnd type="none" w="med" len="med"/>
                    </a:lnT>
                    <a:lnB w="12700" cap="flat" cmpd="sng" algn="ctr">
                      <a:solidFill>
                        <a:schemeClr val="bg1">
                          <a:lumMod val="65000"/>
                        </a:schemeClr>
                      </a:solidFill>
                      <a:prstDash val="dash"/>
                      <a:round/>
                      <a:headEnd type="none" w="med" len="med"/>
                      <a:tailEnd type="none" w="med" len="med"/>
                    </a:lnB>
                    <a:noFill/>
                  </a:tcPr>
                </a:tc>
                <a:tc>
                  <a:txBody>
                    <a:bodyPr/>
                    <a:lstStyle/>
                    <a:p>
                      <a:pPr marL="9525" indent="0" algn="l" defTabSz="914400" rtl="0" eaLnBrk="1" latinLnBrk="0" hangingPunct="1">
                        <a:buFont typeface="Arial" panose="020B0604020202020204" pitchFamily="34" charset="0"/>
                        <a:buNone/>
                      </a:pPr>
                      <a:r>
                        <a:rPr lang="en-US" sz="1100" dirty="0" smtClean="0"/>
                        <a:t>The user suggested a zoom option for the time series charts.  </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404813"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aseline="0" dirty="0" smtClean="0"/>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114300" indent="-104775" algn="l" defTabSz="914400" rtl="0" eaLnBrk="1" latinLnBrk="0" hangingPunct="1">
                        <a:buFont typeface="Arial" panose="020B0604020202020204" pitchFamily="34" charset="0"/>
                        <a:buChar char="•"/>
                      </a:pPr>
                      <a:r>
                        <a:rPr lang="en-US" sz="1100" dirty="0" smtClean="0"/>
                        <a:t>At present, this is not a feasible change, as the date entry forms are used</a:t>
                      </a:r>
                      <a:r>
                        <a:rPr lang="en-US" sz="1100" baseline="0" dirty="0" smtClean="0"/>
                        <a:t> </a:t>
                      </a:r>
                      <a:r>
                        <a:rPr lang="en-US" sz="1100" dirty="0" smtClean="0"/>
                        <a:t>to perform calculations such as the correlation and mean absolute error over the specified time period. </a:t>
                      </a:r>
                      <a:endParaRPr lang="en-US" sz="11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7" name="Rectangle 6"/>
          <p:cNvSpPr/>
          <p:nvPr/>
        </p:nvSpPr>
        <p:spPr>
          <a:xfrm>
            <a:off x="7467600" y="76200"/>
            <a:ext cx="1594104" cy="3048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a:r>
              <a:rPr lang="en-US" sz="1200" b="1" dirty="0">
                <a:solidFill>
                  <a:prstClr val="white"/>
                </a:solidFill>
              </a:rPr>
              <a:t>  </a:t>
            </a:r>
            <a:r>
              <a:rPr lang="en-US" sz="1200" b="1" dirty="0" smtClean="0">
                <a:solidFill>
                  <a:prstClr val="white"/>
                </a:solidFill>
              </a:rPr>
              <a:t>UX Testing</a:t>
            </a:r>
            <a:endParaRPr lang="en-US" sz="1200" b="1" dirty="0">
              <a:solidFill>
                <a:prstClr val="white"/>
              </a:solidFill>
            </a:endParaRPr>
          </a:p>
        </p:txBody>
      </p:sp>
      <p:pic>
        <p:nvPicPr>
          <p:cNvPr id="9" name="Picture 18" descr=" abstract user icon 1 by Tre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70806" y="121920"/>
            <a:ext cx="213024" cy="21302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254762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extLst>
              <p:ext uri="{D42A27DB-BD31-4B8C-83A1-F6EECF244321}">
                <p14:modId xmlns:p14="http://schemas.microsoft.com/office/powerpoint/2010/main" val="58130445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5872"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336013" y="152400"/>
            <a:ext cx="8229600" cy="761278"/>
          </a:xfrm>
        </p:spPr>
        <p:txBody>
          <a:bodyPr/>
          <a:lstStyle/>
          <a:p>
            <a:r>
              <a:rPr lang="en-US" b="1" dirty="0" smtClean="0"/>
              <a:t>Based on user testing, we made multiple iterations on our visualizations (I)</a:t>
            </a:r>
            <a:br>
              <a:rPr lang="en-US" b="1" dirty="0" smtClean="0"/>
            </a:br>
            <a:r>
              <a:rPr lang="en-US" sz="2000" dirty="0" smtClean="0"/>
              <a:t>Jobs Explorer</a:t>
            </a:r>
            <a:endParaRPr lang="en-US" sz="2000" dirty="0"/>
          </a:p>
        </p:txBody>
      </p:sp>
      <p:pic>
        <p:nvPicPr>
          <p:cNvPr id="13"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8600" y="4495800"/>
            <a:ext cx="2717386" cy="1897169"/>
          </a:xfrm>
          <a:prstGeom prst="rect">
            <a:avLst/>
          </a:prstGeom>
          <a:noFill/>
          <a:ln w="9525">
            <a:solidFill>
              <a:schemeClr val="tx1"/>
            </a:solidFill>
            <a:miter lim="800000"/>
            <a:headEnd/>
            <a:tailEnd/>
          </a:ln>
          <a:extLst>
            <a:ext uri="{909E8E84-426E-40dd-AFC4-6F175D3DCCD1}">
              <a14:hiddenFill xmlns:a14="http://schemas.microsoft.com/office/drawing/2010/main" xmlns="">
                <a:solidFill>
                  <a:schemeClr val="accent1"/>
                </a:solidFill>
              </a14:hiddenFill>
            </a:ext>
          </a:extLst>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4233" y="2557272"/>
            <a:ext cx="3068955" cy="2165985"/>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95600" y="1100137"/>
            <a:ext cx="3126105" cy="2100263"/>
          </a:xfrm>
          <a:prstGeom prst="rect">
            <a:avLst/>
          </a:prstGeom>
        </p:spPr>
      </p:pic>
      <p:pic>
        <p:nvPicPr>
          <p:cNvPr id="35843"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57800" y="2557272"/>
            <a:ext cx="2599388" cy="2167128"/>
          </a:xfrm>
          <a:prstGeom prst="rect">
            <a:avLst/>
          </a:prstGeom>
          <a:noFill/>
          <a:ln w="9525">
            <a:solidFill>
              <a:schemeClr val="tx1"/>
            </a:solidFill>
            <a:miter lim="800000"/>
            <a:headEnd/>
            <a:tailEnd/>
          </a:ln>
          <a:extLst>
            <a:ext uri="{909E8E84-426E-40dd-AFC4-6F175D3DCCD1}">
              <a14:hiddenFill xmlns:a14="http://schemas.microsoft.com/office/drawing/2010/main" xmlns="">
                <a:solidFill>
                  <a:schemeClr val="accent1"/>
                </a:solidFill>
              </a14:hiddenFill>
            </a:ext>
          </a:extLst>
        </p:spPr>
      </p:pic>
      <p:pic>
        <p:nvPicPr>
          <p:cNvPr id="35842"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324600" y="4267200"/>
            <a:ext cx="2679178" cy="2167128"/>
          </a:xfrm>
          <a:prstGeom prst="rect">
            <a:avLst/>
          </a:prstGeom>
          <a:noFill/>
          <a:ln w="9525">
            <a:solidFill>
              <a:schemeClr val="tx1"/>
            </a:solidFill>
            <a:miter lim="800000"/>
            <a:headEnd/>
            <a:tailEnd/>
          </a:ln>
          <a:extLst>
            <a:ext uri="{909E8E84-426E-40dd-AFC4-6F175D3DCCD1}">
              <a14:hiddenFill xmlns:a14="http://schemas.microsoft.com/office/drawing/2010/main" xmlns="">
                <a:solidFill>
                  <a:schemeClr val="accent1"/>
                </a:solidFill>
              </a14:hiddenFill>
            </a:ext>
          </a:extLst>
        </p:spPr>
      </p:pic>
    </p:spTree>
    <p:extLst>
      <p:ext uri="{BB962C8B-B14F-4D97-AF65-F5344CB8AC3E}">
        <p14:creationId xmlns:p14="http://schemas.microsoft.com/office/powerpoint/2010/main" val="16991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013" y="152400"/>
            <a:ext cx="8229600" cy="761278"/>
          </a:xfrm>
        </p:spPr>
        <p:txBody>
          <a:bodyPr>
            <a:normAutofit fontScale="90000"/>
          </a:bodyPr>
          <a:lstStyle/>
          <a:p>
            <a:r>
              <a:rPr lang="en-US" b="1" dirty="0" smtClean="0"/>
              <a:t>Based on user testing, we made multiple iterations on our visualizations (II)</a:t>
            </a:r>
            <a:br>
              <a:rPr lang="en-US" b="1" dirty="0" smtClean="0"/>
            </a:br>
            <a:r>
              <a:rPr lang="en-US" sz="2000" dirty="0" smtClean="0"/>
              <a:t>BLS Comparison</a:t>
            </a:r>
            <a:endParaRPr lang="en-US" sz="2000"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0"/>
            <a:ext cx="2438400" cy="20002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Rectangle 6"/>
          <p:cNvSpPr/>
          <p:nvPr/>
        </p:nvSpPr>
        <p:spPr>
          <a:xfrm>
            <a:off x="7684773" y="609600"/>
            <a:ext cx="1447800" cy="533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RR</a:t>
            </a:r>
            <a:endParaRPr lang="en-US" dirty="0">
              <a:solidFill>
                <a:schemeClr val="tx1"/>
              </a:solidFill>
            </a:endParaRPr>
          </a:p>
        </p:txBody>
      </p:sp>
      <p:pic>
        <p:nvPicPr>
          <p:cNvPr id="6" name="Picture 5"/>
          <p:cNvPicPr>
            <a:picLocks noChangeAspect="1"/>
          </p:cNvPicPr>
          <p:nvPr/>
        </p:nvPicPr>
        <p:blipFill>
          <a:blip r:embed="rId3"/>
          <a:stretch>
            <a:fillRect/>
          </a:stretch>
        </p:blipFill>
        <p:spPr>
          <a:xfrm>
            <a:off x="1828800" y="1295400"/>
            <a:ext cx="2514600" cy="2057400"/>
          </a:xfrm>
          <a:prstGeom prst="rect">
            <a:avLst/>
          </a:prstGeom>
          <a:ln>
            <a:solidFill>
              <a:schemeClr val="tx1"/>
            </a:solidFill>
          </a:ln>
        </p:spPr>
      </p:pic>
      <p:pic>
        <p:nvPicPr>
          <p:cNvPr id="23" name="Picture 22"/>
          <p:cNvPicPr>
            <a:picLocks noChangeAspect="1"/>
          </p:cNvPicPr>
          <p:nvPr/>
        </p:nvPicPr>
        <p:blipFill>
          <a:blip r:embed="rId4"/>
          <a:stretch>
            <a:fillRect/>
          </a:stretch>
        </p:blipFill>
        <p:spPr>
          <a:xfrm>
            <a:off x="304800" y="4419600"/>
            <a:ext cx="2438400" cy="2059809"/>
          </a:xfrm>
          <a:prstGeom prst="rect">
            <a:avLst/>
          </a:prstGeom>
          <a:ln>
            <a:solidFill>
              <a:schemeClr val="tx1"/>
            </a:solidFill>
          </a:ln>
        </p:spPr>
      </p:pic>
      <p:pic>
        <p:nvPicPr>
          <p:cNvPr id="26" name="Picture 25"/>
          <p:cNvPicPr>
            <a:picLocks noChangeAspect="1"/>
          </p:cNvPicPr>
          <p:nvPr/>
        </p:nvPicPr>
        <p:blipFill>
          <a:blip r:embed="rId5"/>
          <a:stretch>
            <a:fillRect/>
          </a:stretch>
        </p:blipFill>
        <p:spPr>
          <a:xfrm>
            <a:off x="1752600" y="3810000"/>
            <a:ext cx="2743200" cy="2186522"/>
          </a:xfrm>
          <a:prstGeom prst="rect">
            <a:avLst/>
          </a:prstGeom>
          <a:ln>
            <a:solidFill>
              <a:schemeClr val="tx1"/>
            </a:solidFill>
          </a:ln>
        </p:spPr>
      </p:pic>
      <p:pic>
        <p:nvPicPr>
          <p:cNvPr id="27" name="Picture 26"/>
          <p:cNvPicPr>
            <a:picLocks noChangeAspect="1"/>
          </p:cNvPicPr>
          <p:nvPr/>
        </p:nvPicPr>
        <p:blipFill>
          <a:blip r:embed="rId6"/>
          <a:stretch>
            <a:fillRect/>
          </a:stretch>
        </p:blipFill>
        <p:spPr>
          <a:xfrm>
            <a:off x="3429000" y="1752600"/>
            <a:ext cx="2590800" cy="2006599"/>
          </a:xfrm>
          <a:prstGeom prst="rect">
            <a:avLst/>
          </a:prstGeom>
          <a:ln>
            <a:solidFill>
              <a:schemeClr val="tx1"/>
            </a:solidFill>
          </a:ln>
        </p:spPr>
      </p:pic>
      <p:pic>
        <p:nvPicPr>
          <p:cNvPr id="29" name="Picture 28"/>
          <p:cNvPicPr>
            <a:picLocks noChangeAspect="1"/>
          </p:cNvPicPr>
          <p:nvPr/>
        </p:nvPicPr>
        <p:blipFill>
          <a:blip r:embed="rId7"/>
          <a:stretch>
            <a:fillRect/>
          </a:stretch>
        </p:blipFill>
        <p:spPr>
          <a:xfrm>
            <a:off x="3505200" y="4191000"/>
            <a:ext cx="2743200" cy="2209801"/>
          </a:xfrm>
          <a:prstGeom prst="rect">
            <a:avLst/>
          </a:prstGeom>
          <a:ln>
            <a:solidFill>
              <a:schemeClr val="tx1"/>
            </a:solidFill>
          </a:ln>
        </p:spPr>
      </p:pic>
      <p:pic>
        <p:nvPicPr>
          <p:cNvPr id="31" name="Picture 30"/>
          <p:cNvPicPr>
            <a:picLocks noChangeAspect="1"/>
          </p:cNvPicPr>
          <p:nvPr/>
        </p:nvPicPr>
        <p:blipFill>
          <a:blip r:embed="rId8"/>
          <a:stretch>
            <a:fillRect/>
          </a:stretch>
        </p:blipFill>
        <p:spPr>
          <a:xfrm>
            <a:off x="5715000" y="3962400"/>
            <a:ext cx="2971800" cy="2400300"/>
          </a:xfrm>
          <a:prstGeom prst="rect">
            <a:avLst/>
          </a:prstGeom>
          <a:ln>
            <a:solidFill>
              <a:schemeClr val="tx1"/>
            </a:solidFill>
          </a:ln>
        </p:spPr>
      </p:pic>
      <p:pic>
        <p:nvPicPr>
          <p:cNvPr id="32" name="Picture 31"/>
          <p:cNvPicPr>
            <a:picLocks noChangeAspect="1"/>
          </p:cNvPicPr>
          <p:nvPr/>
        </p:nvPicPr>
        <p:blipFill>
          <a:blip r:embed="rId9"/>
          <a:stretch>
            <a:fillRect/>
          </a:stretch>
        </p:blipFill>
        <p:spPr>
          <a:xfrm>
            <a:off x="5791200" y="1219200"/>
            <a:ext cx="2819400" cy="2209801"/>
          </a:xfrm>
          <a:prstGeom prst="rect">
            <a:avLst/>
          </a:prstGeom>
          <a:ln>
            <a:solidFill>
              <a:schemeClr val="tx1"/>
            </a:solidFill>
          </a:ln>
        </p:spPr>
      </p:pic>
    </p:spTree>
    <p:extLst>
      <p:ext uri="{BB962C8B-B14F-4D97-AF65-F5344CB8AC3E}">
        <p14:creationId xmlns:p14="http://schemas.microsoft.com/office/powerpoint/2010/main" val="2388645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Our updated visualization</a:t>
            </a:r>
            <a:br>
              <a:rPr lang="en-US" b="1" dirty="0" smtClean="0"/>
            </a:br>
            <a:r>
              <a:rPr lang="en-US" sz="2000" dirty="0"/>
              <a:t>http://spadela.pythonanywhere.com</a:t>
            </a:r>
            <a:r>
              <a:rPr lang="en-US" sz="2000" dirty="0" smtClean="0"/>
              <a:t>/</a:t>
            </a:r>
            <a:endParaRPr lang="en-US" dirty="0"/>
          </a:p>
        </p:txBody>
      </p:sp>
      <p:sp>
        <p:nvSpPr>
          <p:cNvPr id="4" name="Rectangle 3"/>
          <p:cNvSpPr/>
          <p:nvPr/>
        </p:nvSpPr>
        <p:spPr>
          <a:xfrm>
            <a:off x="7467600" y="76200"/>
            <a:ext cx="1594104" cy="304800"/>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a:r>
              <a:rPr lang="en-US" sz="1200" b="1" dirty="0"/>
              <a:t>  </a:t>
            </a:r>
            <a:r>
              <a:rPr lang="en-US" sz="1200" b="1" dirty="0" smtClean="0"/>
              <a:t>Visualization</a:t>
            </a:r>
            <a:endParaRPr lang="en-US" sz="1200" b="1" dirty="0"/>
          </a:p>
        </p:txBody>
      </p:sp>
      <p:pic>
        <p:nvPicPr>
          <p:cNvPr id="6" name="Picture 20" descr="http://28htv21jkhic1fkybe2p0zo3lka.wpengine.netdna-cdn.com/wp-content/uploads/2014/09/requestdemo_icon_v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7687" y="152400"/>
            <a:ext cx="239003" cy="192241"/>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6"/>
          <p:cNvSpPr/>
          <p:nvPr/>
        </p:nvSpPr>
        <p:spPr>
          <a:xfrm>
            <a:off x="990600" y="2438400"/>
            <a:ext cx="7162800" cy="2438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ADD IN A SCREENSHOT; </a:t>
            </a:r>
          </a:p>
          <a:p>
            <a:pPr algn="ctr"/>
            <a:r>
              <a:rPr lang="en-US" dirty="0" smtClean="0"/>
              <a:t>We will Switch over to the demo at this point</a:t>
            </a:r>
            <a:endParaRPr lang="en-US" dirty="0"/>
          </a:p>
        </p:txBody>
      </p:sp>
    </p:spTree>
    <p:extLst>
      <p:ext uri="{BB962C8B-B14F-4D97-AF65-F5344CB8AC3E}">
        <p14:creationId xmlns:p14="http://schemas.microsoft.com/office/powerpoint/2010/main" val="4241202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743200"/>
            <a:ext cx="91440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APPENDIX</a:t>
            </a:r>
            <a:endParaRPr lang="en-US" sz="2400" b="1" dirty="0"/>
          </a:p>
        </p:txBody>
      </p:sp>
    </p:spTree>
    <p:extLst>
      <p:ext uri="{BB962C8B-B14F-4D97-AF65-F5344CB8AC3E}">
        <p14:creationId xmlns:p14="http://schemas.microsoft.com/office/powerpoint/2010/main" val="13879538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013" y="152400"/>
            <a:ext cx="8229600" cy="761278"/>
          </a:xfrm>
        </p:spPr>
        <p:txBody>
          <a:bodyPr/>
          <a:lstStyle/>
          <a:p>
            <a:r>
              <a:rPr lang="en-US" b="1" dirty="0" smtClean="0"/>
              <a:t>Testing uncovered a number of potential </a:t>
            </a:r>
            <a:br>
              <a:rPr lang="en-US" b="1" dirty="0" smtClean="0"/>
            </a:br>
            <a:r>
              <a:rPr lang="en-US" b="1" dirty="0" smtClean="0"/>
              <a:t>changes to improve the user experience</a:t>
            </a:r>
            <a:endParaRPr lang="en-US" b="1" dirty="0"/>
          </a:p>
        </p:txBody>
      </p:sp>
      <p:sp>
        <p:nvSpPr>
          <p:cNvPr id="4" name="Rectangle 3"/>
          <p:cNvSpPr/>
          <p:nvPr/>
        </p:nvSpPr>
        <p:spPr>
          <a:xfrm>
            <a:off x="7467600" y="76200"/>
            <a:ext cx="1594104" cy="3048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a:r>
              <a:rPr lang="en-US" sz="1200" b="1" dirty="0"/>
              <a:t>  </a:t>
            </a:r>
            <a:r>
              <a:rPr lang="en-US" sz="1200" b="1" dirty="0" smtClean="0"/>
              <a:t>UX Testing</a:t>
            </a:r>
            <a:endParaRPr lang="en-US" sz="1200" b="1" dirty="0"/>
          </a:p>
        </p:txBody>
      </p:sp>
      <p:pic>
        <p:nvPicPr>
          <p:cNvPr id="6" name="Picture 18" descr=" abstract user icon 1 by Tre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70806" y="121920"/>
            <a:ext cx="213024" cy="213024"/>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8" name="Table 7"/>
          <p:cNvGraphicFramePr>
            <a:graphicFrameLocks noGrp="1"/>
          </p:cNvGraphicFramePr>
          <p:nvPr>
            <p:extLst>
              <p:ext uri="{D42A27DB-BD31-4B8C-83A1-F6EECF244321}">
                <p14:modId xmlns:p14="http://schemas.microsoft.com/office/powerpoint/2010/main" val="3778306271"/>
              </p:ext>
            </p:extLst>
          </p:nvPr>
        </p:nvGraphicFramePr>
        <p:xfrm>
          <a:off x="381000" y="1143000"/>
          <a:ext cx="8305800" cy="5334000"/>
        </p:xfrm>
        <a:graphic>
          <a:graphicData uri="http://schemas.openxmlformats.org/drawingml/2006/table">
            <a:tbl>
              <a:tblPr firstRow="1" bandRow="1">
                <a:tableStyleId>{5C22544A-7EE6-4342-B048-85BDC9FD1C3A}</a:tableStyleId>
              </a:tblPr>
              <a:tblGrid>
                <a:gridCol w="1143000"/>
                <a:gridCol w="3048000"/>
                <a:gridCol w="914400"/>
                <a:gridCol w="3200400"/>
              </a:tblGrid>
              <a:tr h="304800">
                <a:tc>
                  <a:txBody>
                    <a:bodyPr/>
                    <a:lstStyle/>
                    <a:p>
                      <a:pPr algn="ctr"/>
                      <a:r>
                        <a:rPr lang="en-US" sz="1200" dirty="0" smtClean="0">
                          <a:solidFill>
                            <a:schemeClr val="tx1"/>
                          </a:solidFill>
                        </a:rPr>
                        <a:t>Tool</a:t>
                      </a:r>
                      <a:endParaRPr lang="en-US" sz="1200" dirty="0">
                        <a:solidFill>
                          <a:schemeClr val="tx1"/>
                        </a:solidFill>
                      </a:endParaRPr>
                    </a:p>
                  </a:txBody>
                  <a:tcPr anchor="ctr">
                    <a:lnB w="28575" cap="flat" cmpd="sng" algn="ctr">
                      <a:solidFill>
                        <a:schemeClr val="accent1"/>
                      </a:solidFill>
                      <a:prstDash val="solid"/>
                      <a:round/>
                      <a:headEnd type="none" w="med" len="med"/>
                      <a:tailEnd type="none" w="med" len="med"/>
                    </a:lnB>
                    <a:noFill/>
                  </a:tcPr>
                </a:tc>
                <a:tc>
                  <a:txBody>
                    <a:bodyPr/>
                    <a:lstStyle/>
                    <a:p>
                      <a:pPr algn="ctr"/>
                      <a:r>
                        <a:rPr lang="en-US" sz="1200" dirty="0" smtClean="0">
                          <a:solidFill>
                            <a:schemeClr val="tx1"/>
                          </a:solidFill>
                        </a:rPr>
                        <a:t>Observation / Learning</a:t>
                      </a:r>
                      <a:endParaRPr lang="en-US" sz="1200" dirty="0">
                        <a:solidFill>
                          <a:schemeClr val="tx1"/>
                        </a:solidFill>
                      </a:endParaRPr>
                    </a:p>
                  </a:txBody>
                  <a:tcPr anchor="ctr">
                    <a:lnR w="12700" cmpd="sng">
                      <a:noFill/>
                    </a:lnR>
                    <a:lnB w="28575" cap="flat" cmpd="sng" algn="ctr">
                      <a:solidFill>
                        <a:schemeClr val="accent1"/>
                      </a:solidFill>
                      <a:prstDash val="solid"/>
                      <a:round/>
                      <a:headEnd type="none" w="med" len="med"/>
                      <a:tailEnd type="none" w="med" len="med"/>
                    </a:lnB>
                    <a:noFill/>
                  </a:tcPr>
                </a:tc>
                <a:tc>
                  <a:txBody>
                    <a:bodyPr/>
                    <a:lstStyle/>
                    <a:p>
                      <a:pPr algn="ctr"/>
                      <a:endParaRPr lang="en-US" sz="1200" dirty="0">
                        <a:solidFill>
                          <a:schemeClr val="tx1"/>
                        </a:solidFill>
                      </a:endParaRPr>
                    </a:p>
                  </a:txBody>
                  <a:tcPr anchor="ct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smtClean="0">
                          <a:solidFill>
                            <a:schemeClr val="tx1"/>
                          </a:solidFill>
                        </a:rPr>
                        <a:t>Changes</a:t>
                      </a:r>
                      <a:endParaRPr lang="en-US" sz="1200" dirty="0">
                        <a:solidFill>
                          <a:schemeClr val="tx1"/>
                        </a:solidFill>
                      </a:endParaRPr>
                    </a:p>
                  </a:txBody>
                  <a:tcPr anchor="ctr">
                    <a:lnL w="12700" cmpd="sng">
                      <a:noFill/>
                    </a:lnL>
                    <a:lnB w="28575" cap="flat" cmpd="sng" algn="ctr">
                      <a:solidFill>
                        <a:schemeClr val="accent1"/>
                      </a:solidFill>
                      <a:prstDash val="solid"/>
                      <a:round/>
                      <a:headEnd type="none" w="med" len="med"/>
                      <a:tailEnd type="none" w="med" len="med"/>
                    </a:lnB>
                    <a:noFill/>
                  </a:tcPr>
                </a:tc>
              </a:tr>
              <a:tr h="0">
                <a:tc>
                  <a:txBody>
                    <a:bodyPr/>
                    <a:lstStyle/>
                    <a:p>
                      <a:endParaRPr lang="en-US" sz="400" dirty="0">
                        <a:solidFill>
                          <a:schemeClr val="tx1"/>
                        </a:solidFill>
                      </a:endParaRPr>
                    </a:p>
                  </a:txBody>
                  <a:tcP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400" dirty="0">
                        <a:solidFill>
                          <a:schemeClr val="tx1"/>
                        </a:solidFill>
                      </a:endParaRPr>
                    </a:p>
                  </a:txBody>
                  <a:tcPr>
                    <a:lnR w="12700" cmpd="sng">
                      <a:noFill/>
                    </a:ln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400" b="0" dirty="0">
                        <a:solidFill>
                          <a:schemeClr val="tx1"/>
                        </a:solidFill>
                      </a:endParaRPr>
                    </a:p>
                  </a:txBody>
                  <a:tcPr>
                    <a:lnL w="12700" cmpd="sng">
                      <a:noFill/>
                    </a:lnL>
                    <a:lnR w="12700" cmpd="sng">
                      <a:noFill/>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400" b="0" dirty="0">
                        <a:solidFill>
                          <a:schemeClr val="tx1"/>
                        </a:solidFill>
                      </a:endParaRPr>
                    </a:p>
                  </a:txBody>
                  <a:tcPr>
                    <a:lnL w="12700" cmpd="sng">
                      <a:noFill/>
                    </a:lnL>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r>
              <a:tr h="867881">
                <a:tc rowSpan="3">
                  <a:txBody>
                    <a:bodyPr/>
                    <a:lstStyle/>
                    <a:p>
                      <a:r>
                        <a:rPr lang="en-US" sz="1200" b="1" dirty="0" smtClean="0">
                          <a:solidFill>
                            <a:schemeClr val="bg2"/>
                          </a:solidFill>
                        </a:rPr>
                        <a:t>Jobs</a:t>
                      </a:r>
                      <a:r>
                        <a:rPr lang="en-US" sz="1200" b="1" baseline="0" dirty="0" smtClean="0">
                          <a:solidFill>
                            <a:schemeClr val="bg2"/>
                          </a:solidFill>
                        </a:rPr>
                        <a:t> Explorer</a:t>
                      </a:r>
                      <a:endParaRPr lang="en-US" sz="1200" b="1" dirty="0">
                        <a:solidFill>
                          <a:schemeClr val="bg2"/>
                        </a:solidFill>
                      </a:endParaRPr>
                    </a:p>
                  </a:txBody>
                  <a:tcPr anchor="ctr">
                    <a:lnT w="1270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3"/>
                    </a:solidFill>
                  </a:tcPr>
                </a:tc>
                <a:tc>
                  <a:txBody>
                    <a:bodyPr/>
                    <a:lstStyle/>
                    <a:p>
                      <a:r>
                        <a:rPr lang="en-US" sz="1200" dirty="0" smtClean="0">
                          <a:solidFill>
                            <a:schemeClr val="tx1"/>
                          </a:solidFill>
                        </a:rPr>
                        <a:t>Lesson #1</a:t>
                      </a:r>
                      <a:endParaRPr lang="en-US" sz="1200" dirty="0">
                        <a:solidFill>
                          <a:schemeClr val="tx1"/>
                        </a:solidFill>
                      </a:endParaRPr>
                    </a:p>
                  </a:txBody>
                  <a:tcPr>
                    <a:lnR w="12700" cmpd="sng">
                      <a:noFill/>
                    </a:lnR>
                    <a:lnT w="12700" cap="flat" cmpd="sng" algn="ctr">
                      <a:noFill/>
                      <a:prstDash val="solid"/>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pPr marL="228600" indent="-228600">
                        <a:buFont typeface="Arial" panose="020B0604020202020204" pitchFamily="34" charset="0"/>
                        <a:buChar char="•"/>
                      </a:pPr>
                      <a:endParaRPr lang="en-US" sz="1200" baseline="0" dirty="0" smtClean="0">
                        <a:solidFill>
                          <a:schemeClr val="tx1"/>
                        </a:solidFill>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228600" indent="-228600">
                        <a:buFont typeface="Arial" panose="020B0604020202020204" pitchFamily="34" charset="0"/>
                        <a:buChar char="•"/>
                      </a:pPr>
                      <a:r>
                        <a:rPr lang="en-US" sz="1200" baseline="0" dirty="0" smtClean="0">
                          <a:solidFill>
                            <a:schemeClr val="tx1"/>
                          </a:solidFill>
                        </a:rPr>
                        <a:t>Add commentary</a:t>
                      </a:r>
                    </a:p>
                    <a:p>
                      <a:pPr marL="228600" indent="-228600">
                        <a:buFont typeface="Arial" panose="020B0604020202020204" pitchFamily="34" charset="0"/>
                        <a:buChar char="•"/>
                      </a:pPr>
                      <a:r>
                        <a:rPr lang="en-US" sz="1200" baseline="0" dirty="0" smtClean="0">
                          <a:solidFill>
                            <a:schemeClr val="tx1"/>
                          </a:solidFill>
                        </a:rPr>
                        <a:t>Add Commentary</a:t>
                      </a:r>
                    </a:p>
                  </a:txBody>
                  <a:tcPr>
                    <a:lnL w="12700" cmpd="sng">
                      <a:noFill/>
                    </a:lnL>
                    <a:lnT w="12700" cap="flat" cmpd="sng" algn="ctr">
                      <a:noFill/>
                      <a:prstDash val="solid"/>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r>
              <a:tr h="808185">
                <a:tc vMerge="1">
                  <a:txBody>
                    <a:bodyPr/>
                    <a:lstStyle/>
                    <a:p>
                      <a:endParaRPr lang="en-US" sz="1200" dirty="0">
                        <a:solidFill>
                          <a:schemeClr val="tx1"/>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c>
                  <a:txBody>
                    <a:bodyPr/>
                    <a:lstStyle/>
                    <a:p>
                      <a:r>
                        <a:rPr lang="en-US" sz="1200" dirty="0" smtClean="0">
                          <a:solidFill>
                            <a:schemeClr val="tx1"/>
                          </a:solidFill>
                        </a:rPr>
                        <a:t>Lesson #2</a:t>
                      </a:r>
                      <a:endParaRPr lang="en-US" sz="1200" dirty="0">
                        <a:solidFill>
                          <a:schemeClr val="tx1"/>
                        </a:solidFill>
                      </a:endParaRPr>
                    </a:p>
                  </a:txBody>
                  <a:tcPr>
                    <a:lnR w="12700" cmpd="sng">
                      <a:noFill/>
                    </a:ln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pPr marL="228600" indent="-228600">
                        <a:buFont typeface="Arial" panose="020B0604020202020204" pitchFamily="34" charset="0"/>
                        <a:buChar char="•"/>
                      </a:pPr>
                      <a:endParaRPr lang="en-US" sz="1200" baseline="0" dirty="0" smtClean="0">
                        <a:solidFill>
                          <a:schemeClr val="tx1"/>
                        </a:solidFill>
                      </a:endParaRPr>
                    </a:p>
                  </a:txBody>
                  <a:tcPr>
                    <a:lnL w="12700" cmpd="sng">
                      <a:noFill/>
                    </a:lnL>
                    <a:lnR w="12700" cmpd="sng">
                      <a:noFill/>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228600" indent="-228600">
                        <a:buFont typeface="Arial" panose="020B0604020202020204" pitchFamily="34" charset="0"/>
                        <a:buChar char="•"/>
                      </a:pPr>
                      <a:r>
                        <a:rPr lang="en-US" sz="1200" baseline="0" dirty="0" smtClean="0">
                          <a:solidFill>
                            <a:schemeClr val="tx1"/>
                          </a:solidFill>
                        </a:rPr>
                        <a:t>Add commentary</a:t>
                      </a:r>
                    </a:p>
                    <a:p>
                      <a:pPr marL="228600" indent="-228600">
                        <a:buFont typeface="Arial" panose="020B0604020202020204" pitchFamily="34" charset="0"/>
                        <a:buChar char="•"/>
                      </a:pPr>
                      <a:r>
                        <a:rPr lang="en-US" sz="1200" baseline="0" dirty="0" smtClean="0">
                          <a:solidFill>
                            <a:schemeClr val="tx1"/>
                          </a:solidFill>
                        </a:rPr>
                        <a:t>Add Commentary</a:t>
                      </a:r>
                    </a:p>
                  </a:txBody>
                  <a:tcPr>
                    <a:lnL w="12700" cmpd="sng">
                      <a:noFill/>
                    </a:lnL>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r>
              <a:tr h="844922">
                <a:tc vMerge="1">
                  <a:txBody>
                    <a:bodyPr/>
                    <a:lstStyle/>
                    <a:p>
                      <a:endParaRPr lang="en-US" sz="1200" b="1" dirty="0">
                        <a:solidFill>
                          <a:schemeClr val="bg2"/>
                        </a:solidFill>
                      </a:endParaRPr>
                    </a:p>
                  </a:txBody>
                  <a:tcPr anchor="ct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solidFill>
                  </a:tcPr>
                </a:tc>
                <a:tc>
                  <a:txBody>
                    <a:bodyPr/>
                    <a:lstStyle/>
                    <a:p>
                      <a:r>
                        <a:rPr lang="en-US" sz="1200" dirty="0" smtClean="0">
                          <a:solidFill>
                            <a:schemeClr val="tx1"/>
                          </a:solidFill>
                        </a:rPr>
                        <a:t>Lesson #2</a:t>
                      </a:r>
                      <a:endParaRPr lang="en-US" sz="1200" dirty="0">
                        <a:solidFill>
                          <a:schemeClr val="tx1"/>
                        </a:solidFill>
                      </a:endParaRPr>
                    </a:p>
                  </a:txBody>
                  <a:tcPr>
                    <a:lnR w="12700" cmpd="sng">
                      <a:noFill/>
                    </a:ln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pPr marL="228600" indent="-228600">
                        <a:buFont typeface="Arial" panose="020B0604020202020204" pitchFamily="34" charset="0"/>
                        <a:buChar char="•"/>
                      </a:pPr>
                      <a:endParaRPr lang="en-US" sz="1200" baseline="0" dirty="0" smtClean="0">
                        <a:solidFill>
                          <a:schemeClr val="tx1"/>
                        </a:solidFill>
                      </a:endParaRPr>
                    </a:p>
                  </a:txBody>
                  <a:tcPr>
                    <a:lnL w="12700" cmpd="sng">
                      <a:noFill/>
                    </a:lnL>
                    <a:lnR w="12700" cmpd="sng">
                      <a:noFill/>
                    </a:lnR>
                    <a:lnT w="12700" cap="flat" cmpd="sng" algn="ctr">
                      <a:no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228600" indent="-228600">
                        <a:buFont typeface="Arial" panose="020B0604020202020204" pitchFamily="34" charset="0"/>
                        <a:buChar char="•"/>
                      </a:pPr>
                      <a:r>
                        <a:rPr lang="en-US" sz="1200" baseline="0" dirty="0" smtClean="0">
                          <a:solidFill>
                            <a:schemeClr val="tx1"/>
                          </a:solidFill>
                        </a:rPr>
                        <a:t>Add commentary</a:t>
                      </a:r>
                    </a:p>
                    <a:p>
                      <a:pPr marL="228600" indent="-228600">
                        <a:buFont typeface="Arial" panose="020B0604020202020204" pitchFamily="34" charset="0"/>
                        <a:buChar char="•"/>
                      </a:pPr>
                      <a:r>
                        <a:rPr lang="en-US" sz="1200" baseline="0" dirty="0" smtClean="0">
                          <a:solidFill>
                            <a:schemeClr val="tx1"/>
                          </a:solidFill>
                        </a:rPr>
                        <a:t>Add Commentary</a:t>
                      </a:r>
                    </a:p>
                  </a:txBody>
                  <a:tcPr>
                    <a:lnL w="12700" cmpd="sng">
                      <a:noFill/>
                    </a:lnL>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r>
              <a:tr h="918393">
                <a:tc rowSpan="3">
                  <a:txBody>
                    <a:bodyPr/>
                    <a:lstStyle/>
                    <a:p>
                      <a:r>
                        <a:rPr lang="en-US" sz="1200" b="1" dirty="0" smtClean="0">
                          <a:solidFill>
                            <a:schemeClr val="bg2"/>
                          </a:solidFill>
                        </a:rPr>
                        <a:t>BLS Comparison</a:t>
                      </a:r>
                      <a:endParaRPr lang="en-US" sz="1200" b="1" dirty="0">
                        <a:solidFill>
                          <a:schemeClr val="bg2"/>
                        </a:solidFill>
                      </a:endParaRPr>
                    </a:p>
                  </a:txBody>
                  <a:tcPr anchor="ctr">
                    <a:lnT w="28575" cap="flat" cmpd="sng" algn="ctr">
                      <a:solidFill>
                        <a:schemeClr val="bg1"/>
                      </a:solidFill>
                      <a:prstDash val="solid"/>
                      <a:round/>
                      <a:headEnd type="none" w="med" len="med"/>
                      <a:tailEnd type="none" w="med" len="med"/>
                    </a:lnT>
                    <a:solidFill>
                      <a:schemeClr val="accent1"/>
                    </a:solidFill>
                  </a:tcPr>
                </a:tc>
                <a:tc>
                  <a:txBody>
                    <a:bodyPr/>
                    <a:lstStyle/>
                    <a:p>
                      <a:r>
                        <a:rPr lang="en-US" sz="1200" dirty="0" smtClean="0">
                          <a:solidFill>
                            <a:schemeClr val="tx1"/>
                          </a:solidFill>
                        </a:rPr>
                        <a:t>Lesson #1</a:t>
                      </a:r>
                      <a:endParaRPr lang="en-US" sz="1200" dirty="0">
                        <a:solidFill>
                          <a:schemeClr val="tx1"/>
                        </a:solidFill>
                      </a:endParaRPr>
                    </a:p>
                  </a:txBody>
                  <a:tcPr>
                    <a:lnR w="12700" cmpd="sng">
                      <a:noFill/>
                    </a:ln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pPr marL="228600" indent="-228600">
                        <a:buFont typeface="Arial" panose="020B0604020202020204" pitchFamily="34" charset="0"/>
                        <a:buChar char="•"/>
                      </a:pPr>
                      <a:endParaRPr lang="en-US" sz="1200" baseline="0" dirty="0" smtClean="0">
                        <a:solidFill>
                          <a:schemeClr val="tx1"/>
                        </a:solidFill>
                      </a:endParaRPr>
                    </a:p>
                  </a:txBody>
                  <a:tcPr>
                    <a:lnL w="12700" cmpd="sng">
                      <a:noFill/>
                    </a:lnL>
                    <a:lnR w="12700" cmpd="sng">
                      <a:noFill/>
                    </a:lnR>
                    <a:lnT w="12700" cap="flat" cmpd="sng" algn="ctr">
                      <a:solidFill>
                        <a:schemeClr val="bg2">
                          <a:lumMod val="85000"/>
                        </a:schemeClr>
                      </a:solid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228600" indent="-228600">
                        <a:buFont typeface="Arial" panose="020B0604020202020204" pitchFamily="34" charset="0"/>
                        <a:buChar char="•"/>
                      </a:pPr>
                      <a:r>
                        <a:rPr lang="en-US" sz="1200" baseline="0" dirty="0" smtClean="0">
                          <a:solidFill>
                            <a:schemeClr val="tx1"/>
                          </a:solidFill>
                        </a:rPr>
                        <a:t>Add commentary</a:t>
                      </a:r>
                    </a:p>
                    <a:p>
                      <a:pPr marL="228600" indent="-228600">
                        <a:buFont typeface="Arial" panose="020B0604020202020204" pitchFamily="34" charset="0"/>
                        <a:buChar char="•"/>
                      </a:pPr>
                      <a:r>
                        <a:rPr lang="en-US" sz="1200" baseline="0" dirty="0" smtClean="0">
                          <a:solidFill>
                            <a:schemeClr val="tx1"/>
                          </a:solidFill>
                        </a:rPr>
                        <a:t>Add Commentary</a:t>
                      </a:r>
                    </a:p>
                  </a:txBody>
                  <a:tcPr>
                    <a:lnL w="12700" cmpd="sng">
                      <a:noFill/>
                    </a:lnL>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r>
              <a:tr h="619915">
                <a:tc vMerge="1">
                  <a:txBody>
                    <a:bodyPr/>
                    <a:lstStyle/>
                    <a:p>
                      <a:endParaRPr lang="en-US" sz="1200" dirty="0">
                        <a:solidFill>
                          <a:schemeClr val="tx1"/>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r>
                        <a:rPr lang="en-US" sz="1200" dirty="0" smtClean="0">
                          <a:solidFill>
                            <a:schemeClr val="tx1"/>
                          </a:solidFill>
                        </a:rPr>
                        <a:t>Lesson #2</a:t>
                      </a:r>
                      <a:endParaRPr lang="en-US" sz="1200" dirty="0">
                        <a:solidFill>
                          <a:schemeClr val="tx1"/>
                        </a:solidFill>
                      </a:endParaRPr>
                    </a:p>
                  </a:txBody>
                  <a:tcPr>
                    <a:lnR w="12700" cmpd="sng">
                      <a:noFill/>
                    </a:ln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pPr marL="228600" indent="-228600">
                        <a:buFont typeface="Arial" panose="020B0604020202020204" pitchFamily="34" charset="0"/>
                        <a:buChar char="•"/>
                      </a:pPr>
                      <a:endParaRPr lang="en-US" sz="1200" baseline="0" dirty="0" smtClean="0">
                        <a:solidFill>
                          <a:schemeClr val="tx1"/>
                        </a:solidFill>
                      </a:endParaRPr>
                    </a:p>
                  </a:txBody>
                  <a:tcPr>
                    <a:lnL w="12700" cmpd="sng">
                      <a:noFill/>
                    </a:lnL>
                    <a:lnR w="12700" cmpd="sng">
                      <a:noFill/>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228600" indent="-228600">
                        <a:buFont typeface="Arial" panose="020B0604020202020204" pitchFamily="34" charset="0"/>
                        <a:buChar char="•"/>
                      </a:pPr>
                      <a:r>
                        <a:rPr lang="en-US" sz="1200" baseline="0" dirty="0" smtClean="0">
                          <a:solidFill>
                            <a:schemeClr val="tx1"/>
                          </a:solidFill>
                        </a:rPr>
                        <a:t>Add commentary</a:t>
                      </a:r>
                    </a:p>
                    <a:p>
                      <a:pPr marL="228600" indent="-228600">
                        <a:buFont typeface="Arial" panose="020B0604020202020204" pitchFamily="34" charset="0"/>
                        <a:buChar char="•"/>
                      </a:pPr>
                      <a:r>
                        <a:rPr lang="en-US" sz="1200" baseline="0" dirty="0" smtClean="0">
                          <a:solidFill>
                            <a:schemeClr val="tx1"/>
                          </a:solidFill>
                        </a:rPr>
                        <a:t>Add Commentary</a:t>
                      </a:r>
                    </a:p>
                  </a:txBody>
                  <a:tcPr>
                    <a:lnL w="12700" cmpd="sng">
                      <a:noFill/>
                    </a:lnL>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r>
              <a:tr h="817504">
                <a:tc vMerge="1">
                  <a:txBody>
                    <a:bodyPr/>
                    <a:lstStyle/>
                    <a:p>
                      <a:endParaRPr lang="en-US" sz="1200" dirty="0">
                        <a:solidFill>
                          <a:schemeClr val="tx1"/>
                        </a:solidFill>
                      </a:endParaRPr>
                    </a:p>
                  </a:txBody>
                  <a:tcPr>
                    <a:lnT w="12700" cap="flat" cmpd="sng" algn="ctr">
                      <a:solidFill>
                        <a:schemeClr val="bg2">
                          <a:lumMod val="85000"/>
                        </a:schemeClr>
                      </a:solidFill>
                      <a:prstDash val="dash"/>
                      <a:round/>
                      <a:headEnd type="none" w="med" len="med"/>
                      <a:tailEnd type="none" w="med" len="med"/>
                    </a:lnT>
                    <a:noFill/>
                  </a:tcPr>
                </a:tc>
                <a:tc>
                  <a:txBody>
                    <a:bodyPr/>
                    <a:lstStyle/>
                    <a:p>
                      <a:r>
                        <a:rPr lang="en-US" sz="1200" dirty="0" smtClean="0">
                          <a:solidFill>
                            <a:schemeClr val="tx1"/>
                          </a:solidFill>
                        </a:rPr>
                        <a:t>Lesson #3</a:t>
                      </a:r>
                      <a:endParaRPr lang="en-US" sz="1200" dirty="0">
                        <a:solidFill>
                          <a:schemeClr val="bg1">
                            <a:lumMod val="50000"/>
                          </a:schemeClr>
                        </a:solidFill>
                      </a:endParaRPr>
                    </a:p>
                  </a:txBody>
                  <a:tcPr>
                    <a:lnR w="12700" cmpd="sng">
                      <a:noFill/>
                    </a:lnR>
                    <a:lnT w="12700" cap="flat" cmpd="sng" algn="ctr">
                      <a:solidFill>
                        <a:schemeClr val="bg2">
                          <a:lumMod val="85000"/>
                        </a:schemeClr>
                      </a:solidFill>
                      <a:prstDash val="dash"/>
                      <a:round/>
                      <a:headEnd type="none" w="med" len="med"/>
                      <a:tailEnd type="none" w="med" len="med"/>
                    </a:lnT>
                    <a:noFill/>
                  </a:tcPr>
                </a:tc>
                <a:tc>
                  <a:txBody>
                    <a:bodyPr/>
                    <a:lstStyle/>
                    <a:p>
                      <a:pPr marL="228600" indent="-228600">
                        <a:buFont typeface="Arial" panose="020B0604020202020204" pitchFamily="34" charset="0"/>
                        <a:buChar char="•"/>
                      </a:pPr>
                      <a:endParaRPr lang="en-US" sz="1200" baseline="0" dirty="0" smtClean="0">
                        <a:solidFill>
                          <a:schemeClr val="tx1"/>
                        </a:solidFill>
                      </a:endParaRPr>
                    </a:p>
                  </a:txBody>
                  <a:tcPr>
                    <a:lnL w="12700" cmpd="sng">
                      <a:noFill/>
                    </a:lnL>
                    <a:lnR w="12700" cmpd="sng">
                      <a:noFill/>
                    </a:lnR>
                    <a:lnT w="12700" cap="flat" cmpd="sng" algn="ctr">
                      <a:noFill/>
                      <a:prstDash val="dash"/>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228600" indent="-228600">
                        <a:buFont typeface="Arial" panose="020B0604020202020204" pitchFamily="34" charset="0"/>
                        <a:buChar char="•"/>
                      </a:pPr>
                      <a:r>
                        <a:rPr lang="en-US" sz="1200" baseline="0" dirty="0" smtClean="0">
                          <a:solidFill>
                            <a:schemeClr val="tx1"/>
                          </a:solidFill>
                        </a:rPr>
                        <a:t>Add commentary</a:t>
                      </a:r>
                    </a:p>
                    <a:p>
                      <a:pPr marL="228600" indent="-228600">
                        <a:buFont typeface="Arial" panose="020B0604020202020204" pitchFamily="34" charset="0"/>
                        <a:buChar char="•"/>
                      </a:pPr>
                      <a:r>
                        <a:rPr lang="en-US" sz="1200" baseline="0" dirty="0" smtClean="0">
                          <a:solidFill>
                            <a:schemeClr val="tx1"/>
                          </a:solidFill>
                        </a:rPr>
                        <a:t>Add Commentary</a:t>
                      </a:r>
                    </a:p>
                  </a:txBody>
                  <a:tcPr>
                    <a:lnL w="12700" cmpd="sng">
                      <a:noFill/>
                    </a:lnL>
                    <a:lnT w="12700" cap="flat" cmpd="sng" algn="ctr">
                      <a:solidFill>
                        <a:schemeClr val="bg2">
                          <a:lumMod val="85000"/>
                        </a:schemeClr>
                      </a:solidFill>
                      <a:prstDash val="dash"/>
                      <a:round/>
                      <a:headEnd type="none" w="med" len="med"/>
                      <a:tailEnd type="none" w="med" len="med"/>
                    </a:lnT>
                    <a:noFill/>
                  </a:tcPr>
                </a:tc>
              </a:tr>
            </a:tbl>
          </a:graphicData>
        </a:graphic>
      </p:graphicFrame>
      <p:sp>
        <p:nvSpPr>
          <p:cNvPr id="5" name="Isosceles Triangle 4"/>
          <p:cNvSpPr/>
          <p:nvPr/>
        </p:nvSpPr>
        <p:spPr>
          <a:xfrm rot="5400000">
            <a:off x="3962400" y="2514600"/>
            <a:ext cx="2133600" cy="304800"/>
          </a:xfrm>
          <a:prstGeom prst="triangle">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p:cNvSpPr/>
          <p:nvPr/>
        </p:nvSpPr>
        <p:spPr>
          <a:xfrm rot="5400000">
            <a:off x="3962400" y="5105400"/>
            <a:ext cx="2133600" cy="304800"/>
          </a:xfrm>
          <a:prstGeom prst="triangle">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684773" y="457200"/>
            <a:ext cx="1447800" cy="533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AV / RR</a:t>
            </a:r>
            <a:endParaRPr lang="en-US" dirty="0">
              <a:solidFill>
                <a:schemeClr val="tx1"/>
              </a:solidFill>
            </a:endParaRPr>
          </a:p>
        </p:txBody>
      </p:sp>
    </p:spTree>
    <p:extLst>
      <p:ext uri="{BB962C8B-B14F-4D97-AF65-F5344CB8AC3E}">
        <p14:creationId xmlns:p14="http://schemas.microsoft.com/office/powerpoint/2010/main" val="1272221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for the final presentation</a:t>
            </a:r>
            <a:endParaRPr lang="en-US" dirty="0"/>
          </a:p>
        </p:txBody>
      </p:sp>
      <p:sp>
        <p:nvSpPr>
          <p:cNvPr id="3" name="Text Placeholder 2"/>
          <p:cNvSpPr>
            <a:spLocks noGrp="1"/>
          </p:cNvSpPr>
          <p:nvPr>
            <p:ph type="body" sz="quarter" idx="15"/>
          </p:nvPr>
        </p:nvSpPr>
        <p:spPr>
          <a:xfrm>
            <a:off x="362901" y="1039228"/>
            <a:ext cx="8323899" cy="2084972"/>
          </a:xfrm>
        </p:spPr>
        <p:txBody>
          <a:bodyPr/>
          <a:lstStyle/>
          <a:p>
            <a:r>
              <a:rPr lang="en-US" dirty="0" smtClean="0"/>
              <a:t>Project Objective and Target Users (2 mins)</a:t>
            </a:r>
          </a:p>
          <a:p>
            <a:pPr lvl="1"/>
            <a:r>
              <a:rPr lang="en-US" dirty="0" smtClean="0"/>
              <a:t>what our project is about </a:t>
            </a:r>
          </a:p>
          <a:p>
            <a:pPr lvl="1"/>
            <a:r>
              <a:rPr lang="en-US" dirty="0" smtClean="0"/>
              <a:t>target users</a:t>
            </a:r>
          </a:p>
          <a:p>
            <a:pPr lvl="1"/>
            <a:r>
              <a:rPr lang="en-US" dirty="0" smtClean="0"/>
              <a:t>Our progress as of mid-term</a:t>
            </a:r>
          </a:p>
          <a:p>
            <a:r>
              <a:rPr lang="en-US" dirty="0"/>
              <a:t>Technology stack (and rationale) used to create end product (2 mins)</a:t>
            </a:r>
          </a:p>
          <a:p>
            <a:pPr lvl="1"/>
            <a:r>
              <a:rPr lang="en-US" dirty="0" err="1"/>
              <a:t>Balsamiq</a:t>
            </a:r>
            <a:r>
              <a:rPr lang="en-US" dirty="0"/>
              <a:t> for mockups</a:t>
            </a:r>
          </a:p>
          <a:p>
            <a:pPr lvl="1"/>
            <a:r>
              <a:rPr lang="en-US" dirty="0" err="1"/>
              <a:t>Highcharts</a:t>
            </a:r>
            <a:endParaRPr lang="en-US" dirty="0"/>
          </a:p>
          <a:p>
            <a:pPr lvl="1"/>
            <a:r>
              <a:rPr lang="en-US" dirty="0"/>
              <a:t>Flask</a:t>
            </a:r>
          </a:p>
          <a:p>
            <a:pPr lvl="1"/>
            <a:r>
              <a:rPr lang="en-US" dirty="0" err="1"/>
              <a:t>Pythonanywhere</a:t>
            </a:r>
            <a:r>
              <a:rPr lang="en-US" dirty="0"/>
              <a:t> to </a:t>
            </a:r>
            <a:r>
              <a:rPr lang="en-US" dirty="0" smtClean="0"/>
              <a:t>host</a:t>
            </a:r>
          </a:p>
          <a:p>
            <a:r>
              <a:rPr lang="en-US" dirty="0" smtClean="0"/>
              <a:t>Usability testing and prioritized changes (5 mins)</a:t>
            </a:r>
          </a:p>
          <a:p>
            <a:pPr lvl="1"/>
            <a:r>
              <a:rPr lang="en-US" dirty="0"/>
              <a:t>Users we talked </a:t>
            </a:r>
            <a:r>
              <a:rPr lang="en-US" dirty="0" smtClean="0"/>
              <a:t>to</a:t>
            </a:r>
          </a:p>
          <a:p>
            <a:pPr lvl="1"/>
            <a:r>
              <a:rPr lang="en-US" dirty="0" smtClean="0"/>
              <a:t>What we learned (details) and corresponding changes (conclusions) we made (5 mins)</a:t>
            </a:r>
          </a:p>
          <a:p>
            <a:pPr lvl="1"/>
            <a:r>
              <a:rPr lang="en-US" dirty="0" smtClean="0"/>
              <a:t>Show old version (from mid-term) with callouts showing what we changed)</a:t>
            </a:r>
          </a:p>
          <a:p>
            <a:r>
              <a:rPr lang="en-US" dirty="0" smtClean="0"/>
              <a:t>Demo of our visualization (6 mins)</a:t>
            </a:r>
          </a:p>
          <a:p>
            <a:pPr lvl="1"/>
            <a:r>
              <a:rPr lang="en-US" dirty="0" smtClean="0"/>
              <a:t>3 mins for each visualization</a:t>
            </a:r>
          </a:p>
        </p:txBody>
      </p:sp>
    </p:spTree>
    <p:extLst>
      <p:ext uri="{BB962C8B-B14F-4D97-AF65-F5344CB8AC3E}">
        <p14:creationId xmlns:p14="http://schemas.microsoft.com/office/powerpoint/2010/main" val="1557378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008438"/>
            <a:ext cx="8686800" cy="1143000"/>
          </a:xfrm>
        </p:spPr>
        <p:txBody>
          <a:bodyPr/>
          <a:lstStyle/>
          <a:p>
            <a:r>
              <a:rPr lang="en-US" dirty="0" err="1" smtClean="0"/>
              <a:t>Insight@ADP</a:t>
            </a:r>
            <a:r>
              <a:rPr lang="en-US" dirty="0" smtClean="0"/>
              <a:t/>
            </a:r>
            <a:br>
              <a:rPr lang="en-US" dirty="0" smtClean="0"/>
            </a:br>
            <a:r>
              <a:rPr lang="en-US" sz="3200" b="0" dirty="0" smtClean="0"/>
              <a:t>Visualizing ADP’s National Employment Report</a:t>
            </a:r>
            <a:endParaRPr lang="en-US" b="0" dirty="0"/>
          </a:p>
        </p:txBody>
      </p:sp>
      <p:sp>
        <p:nvSpPr>
          <p:cNvPr id="3" name="Text Placeholder 2"/>
          <p:cNvSpPr>
            <a:spLocks noGrp="1"/>
          </p:cNvSpPr>
          <p:nvPr>
            <p:ph type="body" sz="quarter" idx="13"/>
          </p:nvPr>
        </p:nvSpPr>
        <p:spPr/>
        <p:txBody>
          <a:bodyPr/>
          <a:lstStyle/>
          <a:p>
            <a:r>
              <a:rPr lang="en-US" dirty="0"/>
              <a:t>Saad </a:t>
            </a:r>
            <a:r>
              <a:rPr lang="en-US" dirty="0" smtClean="0"/>
              <a:t>Padela, Roiana Reid</a:t>
            </a:r>
            <a:r>
              <a:rPr lang="en-US" dirty="0"/>
              <a:t>, Amin </a:t>
            </a:r>
            <a:r>
              <a:rPr lang="en-US" dirty="0" smtClean="0"/>
              <a:t>Venjara </a:t>
            </a:r>
          </a:p>
          <a:p>
            <a:r>
              <a:rPr lang="en-US" dirty="0" smtClean="0"/>
              <a:t>August </a:t>
            </a:r>
            <a:r>
              <a:rPr lang="en-US" dirty="0" smtClean="0"/>
              <a:t>11, </a:t>
            </a:r>
            <a:r>
              <a:rPr lang="en-US" dirty="0" smtClean="0"/>
              <a:t>2016</a:t>
            </a:r>
            <a:endParaRPr lang="en-US" dirty="0"/>
          </a:p>
        </p:txBody>
      </p:sp>
    </p:spTree>
    <p:extLst>
      <p:ext uri="{BB962C8B-B14F-4D97-AF65-F5344CB8AC3E}">
        <p14:creationId xmlns:p14="http://schemas.microsoft.com/office/powerpoint/2010/main" val="2931886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78607331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4857"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b="1" dirty="0" smtClean="0"/>
              <a:t>Roadmap for our presentation</a:t>
            </a:r>
            <a:endParaRPr lang="en-US" b="1" dirty="0"/>
          </a:p>
        </p:txBody>
      </p:sp>
      <p:sp>
        <p:nvSpPr>
          <p:cNvPr id="5" name="Rectangle 4"/>
          <p:cNvSpPr/>
          <p:nvPr/>
        </p:nvSpPr>
        <p:spPr>
          <a:xfrm>
            <a:off x="1219200" y="1295400"/>
            <a:ext cx="6642101" cy="10668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57350"/>
            <a:r>
              <a:rPr lang="en-US" sz="2400" b="1" dirty="0" smtClean="0"/>
              <a:t>Project Objective and </a:t>
            </a:r>
          </a:p>
          <a:p>
            <a:pPr marL="1657350"/>
            <a:r>
              <a:rPr lang="en-US" sz="2400" b="1" dirty="0" smtClean="0"/>
              <a:t>Target Users</a:t>
            </a:r>
            <a:endParaRPr lang="en-US" sz="2400" b="1" dirty="0"/>
          </a:p>
        </p:txBody>
      </p:sp>
      <p:sp>
        <p:nvSpPr>
          <p:cNvPr id="13" name="AutoShape 4" descr="data:image/png;base64,iVBORw0KGgoAAAANSUhEUgAAAOEAAADhCAMAAAAJbSJIAAAAjVBMVEX///8AAAAEBATz8/P+/v709PQBAQH4+Pj7+/sEBAXu7u7t7e3d3d3g4ODExMQ1NTWhoaHQ0NAoKChubm69vb10dHTW1tasrKzKysoeHh5BQUEvLy+1tbWLi4tVVVU3NzeamppYWFimpqYUFBSTk5NLS0tgYGAaGhqDg4NfX1+MjIx6enpoaGhEREQqKipH3g/SAAAfSklEQVR4nL1dCXvqKhMGEyXXaOKaqHVfWltt///P+7IAgZkhi+35fO6t6ekkzAsDs0IYKz++jy6Y6+Lf03Z+XLg5CCdt8QmC8lffuGDwwm+m9d20TY/rQgub9mLOV67nlr8JeYPQF4H6C774Y1rJiIC0HR635wOeOp4rHx7AO3UrwiYhaZmT1vW4AD6uCy1ic857PX6l2SwIRF/+1u/Lh+sLTzGtLxAtJvFkK/32tJqkjtbF5jUHyO8kbSGqqo9aAYQcBV6fQVoFENPWPK57Z2RsFt9bzjOAfEnRFtAQQN/7Y4BqlUMrY6BxdeoM3XRxMS0B8icFMJditfZkrTQCJBjpOxjRtMzzwlU6uS738frC5efj7fbcTdLFOJDTpEPfVmwW32MJkN9cbPpI/l8YQQwwXyb8cJTeTzNe91mf7pPp+PURFDMJkL8NAwctuLOPxe4FEWVeks43BpJBTzLSQxfZZzNPk0Av8B3mYKYn1FP+G9YDbBbRDgDHk9tF4RoAgP8BgJrksp+MGpuGbC4VwOzLqwVYw3THOSiiuzlwECC80CTl5xEJJtr37ZUbjxuSbII7X1ETFYlg/WhZtDfoDLBC+tx6TU2ri60JkI8o2mKZ8cVvAGpaP1jN1yTTLURUX+T//jGfEqKPAa7UyJePiyiA+WJd2UC/moPhcaaa+w1A+Zf1MWSwaTgHxzbAzDDFbEqN36gmmudgMq+a+4WImutrPpA1aoIN16pF2XHHAI+2UOPIfqcmopvmy810F4DlxW3BCKZl077SRfqmr4BWq/6vRTSNcyb/cgT1RZwyu2nNJlNCUw37gznYVHe6RrBBRBcXC8afANTzNftvywhTjbEdBNjj+zqAL5pqAVscbO7/dATLi3ih7VbNJjsjgNm3YFhEFcCX5mCfJTfQyj8AmH1uK8AmizDA7Clzik0fcN8BYBAuiVb+HmA+xeceM+agPyIBZmR9HdlRLhvQ+B3moN+f0K382Ry0ac+ZMa/6NlwjWmX53R7XYxol4ThUSp6ZgZEOI8im3/8GoJP2eyqnYCDenU1z/en93N6X9+s5s3N11K2TiOKl7B8DzH7uJMBF66bzzyHT+KwzwOTnBYDo09Eo4JuSB7bp1PS3FLpOACeKx24Ae7P4sLndbt+bw0zHM1oDHPBJwUMw7tR0POwOMDw1A7QGrrdf7tJVMg69wtAP8mU/HI9W6fWxr0UKxHlVsnnsAvDU7w5wdeG4y50TYX9chIIZEWhlnUg/VwwXV9ljjZ5HWLL53QHg3C2iTjVx5G0A5t+X922i3Gy3C1RENMfbd+Uo0EwXF5LNdXuARyY1fvsRFE9OTBrYSvb/5msaVPH+NoHf1dd37QhyXvpC4lIP0JgmuUkrY95tAYYbBJAIQ/C368jxOHfgN4c+Pr7JDqKeuy7NlJDzFiOYS3zCpCr0WwMc8RYjKD3XVpEyLDzT0hKkOm5TkoyMaVInorM8SFDmZ5Qp1zgHoxYAD2e1Or+WfBEsSA8U9z3+LvtACkoDwL1QkqE1fuMInpsBnqIg+IPky+pToTDmlXRwg8qtqAO4NJtuCfBYDzDHl+QJNefj2idfWDD9hAB7pdEmxLYZIJe5RBqgS0S/mgDekm7R6toFPJtuew5aPBYk0qCqB7h9YQTvtQCzZWDVxHTn5MvqW62rZYtpSXtvAPgf71lButcBDkyAaSPT3bNLrJ+aLfbGJe2yaQRnYwug3wqgKaLQ68x+LvsGLTWvOomophVMPKoulQDZZwPA777VtK3xXXOwbpHJ9Pu0PdOdoyVJLNVfqGj3dQB5uYhWAAt9qAtAXlETnN+DBqZfKljQuQlRzjs1gixc1+R95CJqACwM/qABIKHoK0PjErHmEfwFwKDvT9eViLLhWy3ALezbIkzju1ppNtX457AFwFfmoEkbPDVAr34EpwCgtZy65mBYB/CogkPNo/JaxBLQhjM3wMw0D+sAOt2lGm/iErWJYRlavPxTs5Xoik+HcR3Ap53lbgmQYX9QPzwOA9Dl7jnI8tDFOIkWi226XSyi6dhzNu0UZ48aQbXgbSL7cW0BHt0i+tlvEWYt5pU/XByfMYeft/lkEfq6GA8lX+Bzh3gOlp/L+nZNAJJq1pUaHy/nMibjVvT3FnHk3BcaTZYfmhctUzp2e3keRyCh4hjB8I2bUrTevy/vx+1qOgoDU/QhQEddm4qquYNOx6DZQ8jGbhmbNxFhw2Iwl5HwRcMcBGoizlcVpedqKs7oujY9r05OgJMA0mKA0RxMXHdugg+eZXrJOQf7tojOPHrFhQD7dl0bDvy6AKZ+0wgOjyoS2ir5ksvrcWgkX6CI2gDf+vVGlAWQqmsr6RI1e7oDHOUWc/fcxEMnX4g5aDzuMGyw86GXQgMMnLmJSQPA8TMn7g4w+7yPqOd6NsC3ISWifleATNVuoVW0YZEJnwZt+/ygWmifIQYI5mDfZLNYRMJocrizbgB9FdJCI3ivA8jEFTDdegT1xVfoW88Nf+xV1FNNj8/H3eNzo5RR0glg0HclQD/dCWPRZwu67KsLQM5nCwtgjNREyaZKdavHfZMAYZZb5+hdKey4smRw4Z73pJluJ6KDiuQ9rNSEbarN9Bwco8edKYBWXVvFdD90ALyEbksmWLiYbpHqALQjh6k2E6rpEfFcr7muTU8nR5UFd3sTgfdwcN9FRO2gk0NNFAAHxHOfPvJSBKs0vrH+BokD4NEJ0B9v/mwEB9UIAjVhzkH8XLXYOOraLAVDFwLxT98JUFYP/MUIViELt6n2JJ9b1n25qqLMhWNBA7w4Qxa+XJj+ZA5WImovMm9e1bT4oC3KRTPA4p/JWrWiBtcxB7+6AGw9B201cQgNNn267IvH7QAuyC7nd2K0y395NANsXR1cBZ1sRf9jm2qyNhGxuUXquvjVt5m+kADfXHHR4NkeIPq4AVJqwmDTf6MA8gtcC4NS41tMp+Sk4a7IdhuAxc/Dfp455Yso2p6/5vtDPUCgJmIPNZ3QbG4BQCvLLf85pkRJRssJgM0imvXsfJLkwQYVG8qccz9MJnNdTSPn4KjRVDN4WHJC4rOZaAG0styqZtvMc2iA3JF88VssMl9JIG8CgV82nF7JEXSaaib3w6p7zKYXlnFGZblvnFjXXemzRjXR014tFdArpO3R4yD5Aky1H0E1LYKUAshvBK31W8KJonRVNOdS9C6APxOPETU1IKpW7tRoYapZALPHfRMAOZ+i2hJ77OecckzpDK8sonMB7KUBjhKRyReRmsZ2G4++eNyK9L7mMKhu3xmSwn0jAQqv1ha9+rV5DDuqJpxqwqOmv3wclUus9rCRAP0jOXvpIgS5jFIAOT+FBEfdky9vWE0Yj0vIPMbRovXtVoIZxfSJbEW4/UGZ2P998sUy1YiY8x5PE87XJi2oaxMrkumEaqU/dAM8jBsAOpMvP/w/0lQbDanAr5gSAPM0YgUQ1LXJrTaA6RMddHKFLKpcOgLYMflSmWoj/s4wwOxxJwJg1n4laCDL3V8TADOfggK4cAI8ugC2Sb6Ylkzl0Wf/tAW56jImExEA+UeoBa3Q+MadEcX0IehjgIFwRNWqXHrnOTh0mWrFhvSZIADmnh5hBi9AZ1S/kdU454Ca6Y64qPIiX8jnOz36ccn9lQLIzhyOYO8/WHJS/SYogHxIrdVhZ4BNamI4cyRfdEwmpHITyjo1APbKPV4EwLKuBJkIzGJE0j5fF1HHHIwtV6FKvlRRtScBsO8/CIDmlmCLkTtlIpAVv2OHmji+CtCZfBkbEywRCGC/TJEZ7lBxcTd0pskIxyYCf6MAZkNIAmyhJhwAXckXE6CqEgaR7TcMkHNGZrnHhA2ky6gspkdk2JAfmkbQqSZcyRcrLlruuEeh+ysBkMt9EL5d1zbBSU35UMj0gwTIGywZXU8AS8udphoM/D4IgNnADCDAXp7DYDphoZpjckO2pUE3FNNDLM495SXXAJymu9MmjuPN/r41O642+WIPj0cVb6FN3SA2XGl86rCOL4rpIwnw5ABY1tSsZDxHf0QLUw2FWY8EQLVT0KK9BGa0pPj0RUIAzFdSbNJ/kDn6GnepP6kOqWmffCHiyJcAl/4EUwww9xZ0xZkE6LGUAJh1BVFGQgIkR7tkZPJRrUylvuq5yiltUw2vIDLubsV6gg8MMJsyEGBQ+BXQin0nmPblXn8QsqA9+kxOxm81cVF38iUzsFDZTU/aHyCY9WkG1eXF3LdFNOMoP4UBmelbHzEthiCQU7af0iNYbseEAHVUDXr0Zp3MmUi+8J7AAPNDXNBob5QKruraQirWmeBIGXTtZVSNEOcC4BLTupMvVtApnAGmi6dERHZpzCHAQbks2Brf1uJS7AMsdmV+GHbGxAHwRNBWQSd7DsLky8RiWnK3pLJLklszWF9mS30zy50SAPcMz6sgJpjueUTY0GsC2JB8KaYDzE3EApu2wR4BHBQ6365ru2NHix/RqASFv43E+YFiDEVPEyLaJfmyJJIv2cRBlp+MENrpljusa8u6G7rKyle2S5on1HydkpFtYpEx1ERz8iUhckSq163OsJLWkvYTFg15cl5bVmxoMi13viwJgD2fVBN1I9gq+cLxZkqpL+zg3xAD5OvABtj3IMD/5NIMza8PHBgptD0aQUbowW7JF786uaGaQB8+HMHsZw+PNh8KC6AI8QgWCw3c+TKkIj8JBRCLc4OawDHnKQKYXVC0OmFmiPNIYpMclSeDAUdraY1geRFxDPAC84OFLfoBAQ6cppor+RL0LKbLiwXRGUucT5IGXlXXlmKAfIe99MyvwAvSHAAsaCevmGrQMJqjEcxVr1OcLZusTHlWdW0TIhaQopO2fJW1t8ykCR5B5s+gOFci6vLoEcCcK+Rrz/FWY5EigPIYDUPjU7GAlTDVRHHBYgywmIbQ4V0BgJdWpho0jBIi+CcjRyZtWQ0LxHnH7Lo2nfcngh1maIsAaAYy9Wg/wHzVCVBnnYxdnV4+LuToAALOic6wFJO8eOq6tpJujyx5GXexEyoBAfAQEPNVPUPSbhtNtRHHAJlXFqVYKwgP8GhT0c2bnq/lJ7Y5ypfIXghEtF9qceiq7KmYDEckjR49cmRYXyYIba9ujMU53/sCxTn2TYCBv7Y4KpbImYcAgjod6WwyCDAQqU2SBA2mWm7tpoHJNCsCD3MMkIqsEJu+ikRpBdBjZRjKqj+LA1tE8wuz2kbR3gMgor4X2GVnbxKgqEu+qMI5K3S/wwAzRYc8NfGGIitqvuosNxzB7OLg42j1giOA/MjACGZMn6zH7eQCf6hLvpTBOhtgvgcZBR4WKPDA+nC+9hTCqq4NA8xjpWiT8gKHFmQ2xs5NbEwSnpZ/2Vq2FYqqbTDA7BYEkG+JwMM3BCgRGlluKKI8X4zw5gV5KgX2sUDyJabs1qcpSjj5EmOAuZGI/PIUZINzJXbDAHOE5uktxApy81FCRZ+7YXZGZAKUtLHVBzJmYlZOEMmXmMgPRoRfvoUAMzZvGCBndl0bxxr/W2/vrKKvCwwQlB6XF7E1Xwszvx+8VwCp5MsBA8ylFAD8D/vlfnE8FnJbqwVJIbQBDvgGAcQl4PnFlsjRb6zHbQuOShEHppoR2d4wCNCHWqe4WACAQdEe9suBxpcyrocnMx4OyrUyAiML2BzPjX1UysVO3CT5khxt5GDQyZdTAAH25d4d22ReQBHNHkYULHBL4wv/AkZQ6kOY1IzwgpTpAlQnE9yt/nqTHIkyTbQhky9KH1oZ3h0GaJ9qXTYttKlUKbGLOYCZBK0hwFIhw+BkQrgg88Ceg/l83dokykth6fP03DI8B40VxFrA5xhgtjIDES2CIsgvlzaN1vgxApjbpa3CyzKqatXJjGyBucnWVGUOlXwhM7x7wm0dI4BsjLS0ykhXdW17BDA3cVFaui9ZNmhz3wKLM2huWzHtAsgJgNn8wjLj9W0RzRakBAFU+cxS4+c3LDFAPsJ7DdWKZM7XQt3BOMvDbG5QeMlAINqksKlTOTiDgQdPjDDA4nlmlvuKAWazB4WXgY8/UNyjUi7jsILicb2E2SOY9ABHKwyw8PEhwFhJvHHkxhQDzGssrLq2CYcABzLdbwdR5hhgpi6IKguV9dX9JQ8flwBTyNHMJ3L0R8IMVilEkzbFAItkkZkjTYl43A4DLCL1cLTneL6K4GgDzH7eiuKjYlJMb0jrTKg9vE/VTRVtGfcCTs+OMDp1HE12rNwqZVnySwywrAwDnXEZYnEOxIcFsLjn52ubjKbb3Q/u8rUgihCGeImEZnB5scQAeSRMgGpfrB3s2GOARcwbifOUEOfi2HQcKVMfyNGZAChLlgHtEAUerE0iWuOPzSx3Hl7GAPO8BQpk+h+EOF8JgHneAgHES7+8iHGsJ7OUrjbTBe2a8MtFZVVXe8gkv74EmEdwcbgq9CFAFsA6hYF2NiHtGIcCXQAtLV5JPAGwSALjd3lAgL1i5WJWlvuEAZretA4vT2ySSl/gWPsRdwZKCZQXZ5868SyhaM848ED65Z8FiXl6C1F6ya8BYFp45Zn2kOkHFZfvg5Q/jmEpjpZEIZCQJcuQdoRHO7gigOWGUFXXVtKluJRLWZxWaCuIiVHphVQteOFEtRDRT/qFfF6PoI31EcuVhmJ7DDBXv6CuTR3WgsNVIHa3JMSOq3PNNK1cGU/8ZYBlWgbetAwQQBwozFscwSy3gLu0ihtGGKAdHFKj/SOozsieq16W4ga4dADM36iGbTZZht88X0NmA8xm7wYDzF0CHH3tUXVtjtJLY2WS7cN5dabnYFn+gjy1niBogc1WMLWBh5t4vl3XJm/4JJg26trM9gMsojLVEdfpwTG5iuZf2K3Qm3WBp3bCAPnchyNY9ARazj+8PgTYh5ujJO0X0RmS6bM+cB2aamf3Wz93BEC53xqK84UQ51QFCkuNX7SSVB1Qif0qIJj+wCPIc6XtAFi9z8tyePlsIihLpnxKyFHwL/v+oGinBDPKkCw1vjy9JbfHULDjCzKdmxNHSnkTJWIGI7hG+LGi3CXtSKN8ZtHiEYsoOdr8Q60DVZablS/VhT29oZgeEqOtFpua96smeZ33IT5sTrLOu4YWlV6WXeoRAP0NppXdbZ/e4gt8rlDP8co9mMKWF2PXCJYXVam+/HYD1Cck2QAfZMcRtKXzrrLcytES6OUf+cWVmlcJeKa8iEmALU7GQ53xRgI0tXhVeglfeVPQjpkRWSlbyceeYFoHcy232n9SAHNn33XGJF5oawBWrr0N8EltuunPCNoeM+LTRit3ykyaUscqjkmA6qBigulOAL9ogNnA4OdCL7mkvRt9a7YSUUzPIdPF2D8pgD1OxkW7AkwdAOcEwGpjr0UbGW8RNFsxXGWDaWExIuXEebxw9PIcVF0OnT2tmELiqLhAkLSiestL4V2oO/E7BfMbUmaHtkrSK+6M8uER+90IOgFeycP+zhTtsjpE0z6vjXgbVi9PXOIEqPHuM2wvNZ6f/IqI8hkR0BNlHRCijfRog/PahNrLbTNtjEoV2ZaHfiCLd8B1XOoFNeFcZLIZTnZcRNGu1V7uQGa5jTuLakfo35zoF4M/bVrDz52/CjBwqIns806fpLanaOc+aNr4bUoA5FU41GJa0ADzi3hMbeFvBDhyKPr8Q5+klpC0K0Br/TZDm40GqpQH7eGNOBJR3coEx7AaAZ65G+CCBFgcbgJoB3xWBxCnQgqxS5i5yOg7H5ojGBeVZ5t0EdFw7wQ4UK+JhQCp7QoyseECGIRkKzfCpM/sJaHe00cGfr+I83ecAPNCONKb4EZVSJsC9p4+0kpFbcGdtImQSTa5STmsAZh9jHc/1QMsikrcAMsyUAww4gMEUGbfqjErY97GnQnZyqZKwFutrOoA5l681wKgl0cAYKTKlPgVDVA7hnbTiQWQeCvZjZzpVLI0/6R8UJub6C2TarM4kV3yWbLsEQt49biB9KyxAXEmX9FmJ8yot5LlQ4/uhMJd5SaI89psXrMJOQ1ogGy4utq0FEBlQMCm1ZIB4tORtVSUGh/cGRNjPyjCeGRu4t4AMP/q5Wfu6V2rZb+GyfGJTVu8cNwdABmRBBsUXjhe3+w7gzN5Z6b2HYbmvFXypTg3cTfZLqJtOtmpcxNpWhOg8zRDImmdX2ypzgBMlwXRKDfxJujkSw5x4B5Bcyjtj7MzTBF1ARQeeWYXv7QAGBTVeUTy5e5IvlSavw5g62ywBdAlokIWziE2F9hcpEblQADsqUWbiGzL/F0XgBQJVhOuRUaIiAZInPgENX7B9ILm6CJogH16X1i7EXSLKHeqCdH36JlEJK2hxpdid0OVucXFuyv5kqn+ARXVaB7BGoA9h6LPF/BPur9uOCtf1bWZo6J2NiKOqo1xSLeFxAkjv5iDmRnlMNWYegcisVRMkUfjeiuZTsADRtSxFETgV/TvTaPSYQ5y/nCHQvRuUGgl4iOtrCy3Ffj1aI7Ukd50ZDuimH5xBB3+YH7hF5VSxAjKLQGET0oxfXZMmpgUUcmIeBLhyBfmIH+veZ2bz95IgLrQEGszelRudPIlL1NxJ1/YljzLouMIztQBgrQR9UkC7Kk65HYjyND2uuri7pMiWl74xTtKauZgC4DXYW048u4AKIuoGwFWyZcvmhEqN2EFfsv3zLw8gvMwqH0Z2NHxOPpQMlb7VjKiRDK/kPJek3wZvevx7wowf9NhbVJnwskR7MndwVhdO95K1ne+Q6K4SN0jmF8I+b6nbgCzn48Ro5IvBsDUBZA+dc31VjIVdNKF0WjhSHFuAlh+w6Ouv2jlWnH+cSS2d7QEqDfMI4D2W8lg8kXtNcMrI69eVuJMvgTRstcaYG85Nfu2pYhWT/mkRdT5VjIlq+MLDXCgzlCpS77ku++iR+XoukU0Xi4E5KHNImP4BEMaICgaQskXgYr8jd67M7eIGq2IZLLU8ookk/P18jxS99QC9JGaMB43pTqZKPsqLmw5OXJnbuKdfNMdiqplf/GH0WSO32EZzyfR0GeMzvsggFDRGwAnbQC6Fo65OzcRj9vnJvR7SLfb7WKxiBL9HtJ2b9PNT0NxGvFz1klEQSvqUAPKgbuo1+82AqxC7Ko6yVDBLlrTH1zRxnbBVL7Xzz2C4K1kRKnD2DGCAyUeXfKDBCMtaPvYHzR7PawFaGW5aTkZuQFmk1FQB4l3AdgsosJ7rwM4rhNR9FYyshXq/GTdygX6xN0Aqp6uoQ0iR0ymBBjVArTfSuY6SLw418ABMPva+b8A2EgbeDhsaI6g47hG63F+o5zIrSuuVn6m9QBdVk8bEWXRTy3AYz1AsyrKeZB4ccLIta4VzpdDvAv7T+ZgSOcmdNPXWhG1QsLOU5olR7taD0En3/5WRP0zrwe4ayGiCqBzDqo7d7wuN5EpJWoH6O8ARpvfAaTq2uos6V3VnMQFzwlJfHzKxOsimtyo9c0lojUApcZ3jWA1KuzoHEElq3v6BYu1asIBMCl2qdcCPLaag6CurZ6jcz3A/PtEnRDbUUSzv0RUpRMA2EZNaI3fWGmny0+bcxOHdFgbCiwf556vgolzzGkbw6Xo3SJqZ7nrRFTeWdWX41OadeCZL5NGgC4RZWK1tB5HAPyv2VRDKrgtwECMNxAX5Rzzn+soAPUPbUw1P9n92M91eRNhqznYBJAcezGnABI5hM1uKlyPIzkS053SDk0iOq91l1qPoOvOIzkZIUf51+VzO1LbN2tENHeOR+mnfhViI8B6j/4XIqr+srpoRhqTL5kGOS7yclbt+WrPW+YyxXh7lSE9R7QEBp2m7dh0Zrkb118hwlNbgEqI98v7eToeh558vh9442Q0TXfLmzFwjaKf/+Fz2JJNrS/KmHdbEZWPoE6OqEuAKhCz+LD5vn1vDvFa/wVJ/H/uEeSuwK9bRKm6tjZ35sW8LUbQgdTA3JyJMrNLb47QfV2GoRhCuK63EO6AOKVZXhCqsv1o16TlOMwutQrxmBq/U9f02ehGM9JlVDrQZpa9Iz/YZoNO2ztBVC23U90AuxQsNNNylMJ+HWCHMIRn7ET/VyMoW5jDIoQObDZ3jdNlFH6y/7+I6G3aYhycbDYCrM9NLA7VatNpZWw/goeteGWp0Pme3wHMPgtl4/ybOXhZdFHXRBrT0vhdxr46vDFI438DMPsZb/P3NAEeurBpv5Wsyxy0W4mK8+z+VkSzH/uojodWAF11ba1FVNNO4Z6s3wHMP/OEtQTo3uZYkOC6thZ3EhmQ8r1caDl9SUTznRqOzQFd1AR4K9nLIlrRTufoAIyXAK7ncPfZS3Owoa7ttS2uYbRsDdA12ssobBHMas9m052tEqBmKyK6a1eiC8Dyl3sk9Pvm/z8Au4xgFTdIzvuPkuMOAD/25/wkBOcLn1+cSaXGb5FL75QfzL3OZDtHiQeny7iZp7KCuSlH1JZNBclR1/bKHl7CXvLCUXr/nPG6z+zzno5CX51q3Jwj6iZodF3b3wDUUbVgOF6lk+vjdFgrA++yPpwe10kajWWEqimP8SrAvl3X9kciigK/anZq5aQuApys+ts56Kxr+xuA3Tujm4i2H4d/A/CF0a4ZwV8t9uVvVdGQnvJWNMe4kGNfR6sfh2lFHW1j06KxaYaatu/UkUV95JG+MEiaaH1EGyBaQdD+QdOYtvxNpRB95Wfoi6C68B20tSRdaLs33YbWr34aFz5xwRwXLWgpkn9Fi9n8H/JtKyICDgNw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6" descr="data:image/png;base64,iVBORw0KGgoAAAANSUhEUgAAAOEAAADhCAMAAAAJbSJIAAAAjVBMVEX///8AAAAEBATz8/P+/v709PQBAQH4+Pj7+/sEBAXu7u7t7e3d3d3g4ODExMQ1NTWhoaHQ0NAoKChubm69vb10dHTW1tasrKzKysoeHh5BQUEvLy+1tbWLi4tVVVU3NzeamppYWFimpqYUFBSTk5NLS0tgYGAaGhqDg4NfX1+MjIx6enpoaGhEREQqKipH3g/SAAAfSklEQVR4nL1dCXvqKhMGEyXXaOKaqHVfWltt///P+7IAgZkhi+35fO6t6ekkzAsDs0IYKz++jy6Y6+Lf03Z+XLg5CCdt8QmC8lffuGDwwm+m9d20TY/rQgub9mLOV67nlr8JeYPQF4H6C774Y1rJiIC0HR635wOeOp4rHx7AO3UrwiYhaZmT1vW4AD6uCy1ic857PX6l2SwIRF/+1u/Lh+sLTzGtLxAtJvFkK/32tJqkjtbF5jUHyO8kbSGqqo9aAYQcBV6fQVoFENPWPK57Z2RsFt9bzjOAfEnRFtAQQN/7Y4BqlUMrY6BxdeoM3XRxMS0B8icFMJditfZkrTQCJBjpOxjRtMzzwlU6uS738frC5efj7fbcTdLFOJDTpEPfVmwW32MJkN9cbPpI/l8YQQwwXyb8cJTeTzNe91mf7pPp+PURFDMJkL8NAwctuLOPxe4FEWVeks43BpJBTzLSQxfZZzNPk0Av8B3mYKYn1FP+G9YDbBbRDgDHk9tF4RoAgP8BgJrksp+MGpuGbC4VwOzLqwVYw3THOSiiuzlwECC80CTl5xEJJtr37ZUbjxuSbII7X1ETFYlg/WhZtDfoDLBC+tx6TU2ri60JkI8o2mKZ8cVvAGpaP1jN1yTTLURUX+T//jGfEqKPAa7UyJePiyiA+WJd2UC/moPhcaaa+w1A+Zf1MWSwaTgHxzbAzDDFbEqN36gmmudgMq+a+4WImutrPpA1aoIN16pF2XHHAI+2UOPIfqcmopvmy810F4DlxW3BCKZl077SRfqmr4BWq/6vRTSNcyb/cgT1RZwyu2nNJlNCUw37gznYVHe6RrBBRBcXC8afANTzNftvywhTjbEdBNjj+zqAL5pqAVscbO7/dATLi3ih7VbNJjsjgNm3YFhEFcCX5mCfJTfQyj8AmH1uK8AmizDA7Clzik0fcN8BYBAuiVb+HmA+xeceM+agPyIBZmR9HdlRLhvQ+B3moN+f0K382Ry0ac+ZMa/6NlwjWmX53R7XYxol4ThUSp6ZgZEOI8im3/8GoJP2eyqnYCDenU1z/en93N6X9+s5s3N11K2TiOKl7B8DzH7uJMBF66bzzyHT+KwzwOTnBYDo09Eo4JuSB7bp1PS3FLpOACeKx24Ae7P4sLndbt+bw0zHM1oDHPBJwUMw7tR0POwOMDw1A7QGrrdf7tJVMg69wtAP8mU/HI9W6fWxr0UKxHlVsnnsAvDU7w5wdeG4y50TYX9chIIZEWhlnUg/VwwXV9ljjZ5HWLL53QHg3C2iTjVx5G0A5t+X922i3Gy3C1RENMfbd+Uo0EwXF5LNdXuARyY1fvsRFE9OTBrYSvb/5msaVPH+NoHf1dd37QhyXvpC4lIP0JgmuUkrY95tAYYbBJAIQ/C368jxOHfgN4c+Pr7JDqKeuy7NlJDzFiOYS3zCpCr0WwMc8RYjKD3XVpEyLDzT0hKkOm5TkoyMaVInorM8SFDmZ5Qp1zgHoxYAD2e1Or+WfBEsSA8U9z3+LvtACkoDwL1QkqE1fuMInpsBnqIg+IPky+pToTDmlXRwg8qtqAO4NJtuCfBYDzDHl+QJNefj2idfWDD9hAB7pdEmxLYZIJe5RBqgS0S/mgDekm7R6toFPJtuew5aPBYk0qCqB7h9YQTvtQCzZWDVxHTn5MvqW62rZYtpSXtvAPgf71lButcBDkyAaSPT3bNLrJ+aLfbGJe2yaQRnYwug3wqgKaLQ68x+LvsGLTWvOomophVMPKoulQDZZwPA777VtK3xXXOwbpHJ9Pu0PdOdoyVJLNVfqGj3dQB5uYhWAAt9qAtAXlETnN+DBqZfKljQuQlRzjs1gixc1+R95CJqACwM/qABIKHoK0PjErHmEfwFwKDvT9eViLLhWy3ALezbIkzju1ppNtX457AFwFfmoEkbPDVAr34EpwCgtZy65mBYB/CogkPNo/JaxBLQhjM3wMw0D+sAOt2lGm/iErWJYRlavPxTs5Xoik+HcR3Ap53lbgmQYX9QPzwOA9Dl7jnI8tDFOIkWi226XSyi6dhzNu0UZ48aQbXgbSL7cW0BHt0i+tlvEWYt5pU/XByfMYeft/lkEfq6GA8lX+Bzh3gOlp/L+nZNAJJq1pUaHy/nMibjVvT3FnHk3BcaTZYfmhctUzp2e3keRyCh4hjB8I2bUrTevy/vx+1qOgoDU/QhQEddm4qquYNOx6DZQ8jGbhmbNxFhw2Iwl5HwRcMcBGoizlcVpedqKs7oujY9r05OgJMA0mKA0RxMXHdugg+eZXrJOQf7tojOPHrFhQD7dl0bDvy6AKZ+0wgOjyoS2ir5ksvrcWgkX6CI2gDf+vVGlAWQqmsr6RI1e7oDHOUWc/fcxEMnX4g5aDzuMGyw86GXQgMMnLmJSQPA8TMn7g4w+7yPqOd6NsC3ISWifleATNVuoVW0YZEJnwZt+/ygWmifIQYI5mDfZLNYRMJocrizbgB9FdJCI3ivA8jEFTDdegT1xVfoW88Nf+xV1FNNj8/H3eNzo5RR0glg0HclQD/dCWPRZwu67KsLQM5nCwtgjNREyaZKdavHfZMAYZZb5+hdKey4smRw4Z73pJluJ6KDiuQ9rNSEbarN9Bwco8edKYBWXVvFdD90ALyEbksmWLiYbpHqALQjh6k2E6rpEfFcr7muTU8nR5UFd3sTgfdwcN9FRO2gk0NNFAAHxHOfPvJSBKs0vrH+BokD4NEJ0B9v/mwEB9UIAjVhzkH8XLXYOOraLAVDFwLxT98JUFYP/MUIViELt6n2JJ9b1n25qqLMhWNBA7w4Qxa+XJj+ZA5WImovMm9e1bT4oC3KRTPA4p/JWrWiBtcxB7+6AGw9B201cQgNNn267IvH7QAuyC7nd2K0y395NANsXR1cBZ1sRf9jm2qyNhGxuUXquvjVt5m+kADfXHHR4NkeIPq4AVJqwmDTf6MA8gtcC4NS41tMp+Sk4a7IdhuAxc/Dfp455Yso2p6/5vtDPUCgJmIPNZ3QbG4BQCvLLf85pkRJRssJgM0imvXsfJLkwQYVG8qccz9MJnNdTSPn4KjRVDN4WHJC4rOZaAG0styqZtvMc2iA3JF88VssMl9JIG8CgV82nF7JEXSaaib3w6p7zKYXlnFGZblvnFjXXemzRjXR014tFdArpO3R4yD5Aky1H0E1LYKUAshvBK31W8KJonRVNOdS9C6APxOPETU1IKpW7tRoYapZALPHfRMAOZ+i2hJ77OecckzpDK8sonMB7KUBjhKRyReRmsZ2G4++eNyK9L7mMKhu3xmSwn0jAQqv1ha9+rV5DDuqJpxqwqOmv3wclUus9rCRAP0jOXvpIgS5jFIAOT+FBEfdky9vWE0Yj0vIPMbRovXtVoIZxfSJbEW4/UGZ2P998sUy1YiY8x5PE87XJi2oaxMrkumEaqU/dAM8jBsAOpMvP/w/0lQbDanAr5gSAPM0YgUQ1LXJrTaA6RMddHKFLKpcOgLYMflSmWoj/s4wwOxxJwJg1n4laCDL3V8TADOfggK4cAI8ugC2Sb6Ylkzl0Wf/tAW56jImExEA+UeoBa3Q+MadEcX0IehjgIFwRNWqXHrnOTh0mWrFhvSZIADmnh5hBi9AZ1S/kdU454Ca6Y64qPIiX8jnOz36ccn9lQLIzhyOYO8/WHJS/SYogHxIrdVhZ4BNamI4cyRfdEwmpHITyjo1APbKPV4EwLKuBJkIzGJE0j5fF1HHHIwtV6FKvlRRtScBsO8/CIDmlmCLkTtlIpAVv2OHmji+CtCZfBkbEywRCGC/TJEZ7lBxcTd0pskIxyYCf6MAZkNIAmyhJhwAXckXE6CqEgaR7TcMkHNGZrnHhA2ky6gspkdk2JAfmkbQqSZcyRcrLlruuEeh+ysBkMt9EL5d1zbBSU35UMj0gwTIGywZXU8AS8udphoM/D4IgNnADCDAXp7DYDphoZpjckO2pUE3FNNDLM495SXXAJymu9MmjuPN/r41O642+WIPj0cVb6FN3SA2XGl86rCOL4rpIwnw5ABY1tSsZDxHf0QLUw2FWY8EQLVT0KK9BGa0pPj0RUIAzFdSbNJ/kDn6GnepP6kOqWmffCHiyJcAl/4EUwww9xZ0xZkE6LGUAJh1BVFGQgIkR7tkZPJRrUylvuq5yiltUw2vIDLubsV6gg8MMJsyEGBQ+BXQin0nmPblXn8QsqA9+kxOxm81cVF38iUzsFDZTU/aHyCY9WkG1eXF3LdFNOMoP4UBmelbHzEthiCQU7af0iNYbseEAHVUDXr0Zp3MmUi+8J7AAPNDXNBob5QKruraQirWmeBIGXTtZVSNEOcC4BLTupMvVtApnAGmi6dERHZpzCHAQbks2Brf1uJS7AMsdmV+GHbGxAHwRNBWQSd7DsLky8RiWnK3pLJLklszWF9mS30zy50SAPcMz6sgJpjueUTY0GsC2JB8KaYDzE3EApu2wR4BHBQ6365ru2NHix/RqASFv43E+YFiDEVPEyLaJfmyJJIv2cRBlp+MENrpljusa8u6G7rKyle2S5on1HydkpFtYpEx1ERz8iUhckSq163OsJLWkvYTFg15cl5bVmxoMi13viwJgD2fVBN1I9gq+cLxZkqpL+zg3xAD5OvABtj3IMD/5NIMza8PHBgptD0aQUbowW7JF786uaGaQB8+HMHsZw+PNh8KC6AI8QgWCw3c+TKkIj8JBRCLc4OawDHnKQKYXVC0OmFmiPNIYpMclSeDAUdraY1geRFxDPAC84OFLfoBAQ6cppor+RL0LKbLiwXRGUucT5IGXlXXlmKAfIe99MyvwAvSHAAsaCevmGrQMJqjEcxVr1OcLZusTHlWdW0TIhaQopO2fJW1t8ykCR5B5s+gOFci6vLoEcCcK+Rrz/FWY5EigPIYDUPjU7GAlTDVRHHBYgywmIbQ4V0BgJdWpho0jBIi+CcjRyZtWQ0LxHnH7Lo2nfcngh1maIsAaAYy9Wg/wHzVCVBnnYxdnV4+LuToAALOic6wFJO8eOq6tpJujyx5GXexEyoBAfAQEPNVPUPSbhtNtRHHAJlXFqVYKwgP8GhT0c2bnq/lJ7Y5ypfIXghEtF9qceiq7KmYDEckjR49cmRYXyYIba9ujMU53/sCxTn2TYCBv7Y4KpbImYcAgjod6WwyCDAQqU2SBA2mWm7tpoHJNCsCD3MMkIqsEJu+ikRpBdBjZRjKqj+LA1tE8wuz2kbR3gMgor4X2GVnbxKgqEu+qMI5K3S/wwAzRYc8NfGGIitqvuosNxzB7OLg42j1giOA/MjACGZMn6zH7eQCf6hLvpTBOhtgvgcZBR4WKPDA+nC+9hTCqq4NA8xjpWiT8gKHFmQ2xs5NbEwSnpZ/2Vq2FYqqbTDA7BYEkG+JwMM3BCgRGlluKKI8X4zw5gV5KgX2sUDyJabs1qcpSjj5EmOAuZGI/PIUZINzJXbDAHOE5uktxApy81FCRZ+7YXZGZAKUtLHVBzJmYlZOEMmXmMgPRoRfvoUAMzZvGCBndl0bxxr/W2/vrKKvCwwQlB6XF7E1Xwszvx+8VwCp5MsBA8ylFAD8D/vlfnE8FnJbqwVJIbQBDvgGAcQl4PnFlsjRb6zHbQuOShEHppoR2d4wCNCHWqe4WACAQdEe9suBxpcyrocnMx4OyrUyAiML2BzPjX1UysVO3CT5khxt5GDQyZdTAAH25d4d22ReQBHNHkYULHBL4wv/AkZQ6kOY1IzwgpTpAlQnE9yt/nqTHIkyTbQhky9KH1oZ3h0GaJ9qXTYttKlUKbGLOYCZBK0hwFIhw+BkQrgg88Ceg/l83dokykth6fP03DI8B40VxFrA5xhgtjIDES2CIsgvlzaN1vgxApjbpa3CyzKqatXJjGyBucnWVGUOlXwhM7x7wm0dI4BsjLS0ykhXdW17BDA3cVFaui9ZNmhz3wKLM2huWzHtAsgJgNn8wjLj9W0RzRakBAFU+cxS4+c3LDFAPsJ7DdWKZM7XQt3BOMvDbG5QeMlAINqksKlTOTiDgQdPjDDA4nlmlvuKAWazB4WXgY8/UNyjUi7jsILicb2E2SOY9ABHKwyw8PEhwFhJvHHkxhQDzGssrLq2CYcABzLdbwdR5hhgpi6IKguV9dX9JQ8flwBTyNHMJ3L0R8IMVilEkzbFAItkkZkjTYl43A4DLCL1cLTneL6K4GgDzH7eiuKjYlJMb0jrTKg9vE/VTRVtGfcCTs+OMDp1HE12rNwqZVnySwywrAwDnXEZYnEOxIcFsLjn52ubjKbb3Q/u8rUgihCGeImEZnB5scQAeSRMgGpfrB3s2GOARcwbifOUEOfi2HQcKVMfyNGZAChLlgHtEAUerE0iWuOPzSx3Hl7GAPO8BQpk+h+EOF8JgHneAgHES7+8iHGsJ7OUrjbTBe2a8MtFZVVXe8gkv74EmEdwcbgq9CFAFsA6hYF2NiHtGIcCXQAtLV5JPAGwSALjd3lAgL1i5WJWlvuEAZretA4vT2ySSl/gWPsRdwZKCZQXZ5868SyhaM848ED65Z8FiXl6C1F6ya8BYFp45Zn2kOkHFZfvg5Q/jmEpjpZEIZCQJcuQdoRHO7gigOWGUFXXVtKluJRLWZxWaCuIiVHphVQteOFEtRDRT/qFfF6PoI31EcuVhmJ7DDBXv6CuTR3WgsNVIHa3JMSOq3PNNK1cGU/8ZYBlWgbetAwQQBwozFscwSy3gLu0ihtGGKAdHFKj/SOozsieq16W4ga4dADM36iGbTZZht88X0NmA8xm7wYDzF0CHH3tUXVtjtJLY2WS7cN5dabnYFn+gjy1niBogc1WMLWBh5t4vl3XJm/4JJg26trM9gMsojLVEdfpwTG5iuZf2K3Qm3WBp3bCAPnchyNY9ARazj+8PgTYh5ujJO0X0RmS6bM+cB2aamf3Wz93BEC53xqK84UQ51QFCkuNX7SSVB1Qif0qIJj+wCPIc6XtAFi9z8tyePlsIihLpnxKyFHwL/v+oGinBDPKkCw1vjy9JbfHULDjCzKdmxNHSnkTJWIGI7hG+LGi3CXtSKN8ZtHiEYsoOdr8Q60DVZablS/VhT29oZgeEqOtFpua96smeZ33IT5sTrLOu4YWlV6WXeoRAP0NppXdbZ/e4gt8rlDP8co9mMKWF2PXCJYXVam+/HYD1Cck2QAfZMcRtKXzrrLcytES6OUf+cWVmlcJeKa8iEmALU7GQ53xRgI0tXhVeglfeVPQjpkRWSlbyceeYFoHcy232n9SAHNn33XGJF5oawBWrr0N8EltuunPCNoeM+LTRit3ykyaUscqjkmA6qBigulOAL9ogNnA4OdCL7mkvRt9a7YSUUzPIdPF2D8pgD1OxkW7AkwdAOcEwGpjr0UbGW8RNFsxXGWDaWExIuXEebxw9PIcVF0OnT2tmELiqLhAkLSiestL4V2oO/E7BfMbUmaHtkrSK+6M8uER+90IOgFeycP+zhTtsjpE0z6vjXgbVi9PXOIEqPHuM2wvNZ6f/IqI8hkR0BNlHRCijfRog/PahNrLbTNtjEoV2ZaHfiCLd8B1XOoFNeFcZLIZTnZcRNGu1V7uQGa5jTuLakfo35zoF4M/bVrDz52/CjBwqIns806fpLanaOc+aNr4bUoA5FU41GJa0ADzi3hMbeFvBDhyKPr8Q5+klpC0K0Br/TZDm40GqpQH7eGNOBJR3coEx7AaAZ65G+CCBFgcbgJoB3xWBxCnQgqxS5i5yOg7H5ojGBeVZ5t0EdFw7wQ4UK+JhQCp7QoyseECGIRkKzfCpM/sJaHe00cGfr+I83ecAPNCONKb4EZVSJsC9p4+0kpFbcGdtImQSTa5STmsAZh9jHc/1QMsikrcAMsyUAww4gMEUGbfqjErY97GnQnZyqZKwFutrOoA5l681wKgl0cAYKTKlPgVDVA7hnbTiQWQeCvZjZzpVLI0/6R8UJub6C2TarM4kV3yWbLsEQt49biB9KyxAXEmX9FmJ8yot5LlQ4/uhMJd5SaI89psXrMJOQ1ogGy4utq0FEBlQMCm1ZIB4tORtVSUGh/cGRNjPyjCeGRu4t4AMP/q5Wfu6V2rZb+GyfGJTVu8cNwdABmRBBsUXjhe3+w7gzN5Z6b2HYbmvFXypTg3cTfZLqJtOtmpcxNpWhOg8zRDImmdX2ypzgBMlwXRKDfxJujkSw5x4B5Bcyjtj7MzTBF1ARQeeWYXv7QAGBTVeUTy5e5IvlSavw5g62ywBdAlokIWziE2F9hcpEblQADsqUWbiGzL/F0XgBQJVhOuRUaIiAZInPgENX7B9ILm6CJogH16X1i7EXSLKHeqCdH36JlEJK2hxpdid0OVucXFuyv5kqn+ARXVaB7BGoA9h6LPF/BPur9uOCtf1bWZo6J2NiKOqo1xSLeFxAkjv5iDmRnlMNWYegcisVRMkUfjeiuZTsADRtSxFETgV/TvTaPSYQ5y/nCHQvRuUGgl4iOtrCy3Ffj1aI7Ukd50ZDuimH5xBB3+YH7hF5VSxAjKLQGET0oxfXZMmpgUUcmIeBLhyBfmIH+veZ2bz95IgLrQEGszelRudPIlL1NxJ1/YljzLouMIztQBgrQR9UkC7Kk65HYjyND2uuri7pMiWl74xTtKauZgC4DXYW048u4AKIuoGwFWyZcvmhEqN2EFfsv3zLw8gvMwqH0Z2NHxOPpQMlb7VjKiRDK/kPJek3wZvevx7wowf9NhbVJnwskR7MndwVhdO95K1ne+Q6K4SN0jmF8I+b6nbgCzn48Ro5IvBsDUBZA+dc31VjIVdNKF0WjhSHFuAlh+w6Ouv2jlWnH+cSS2d7QEqDfMI4D2W8lg8kXtNcMrI69eVuJMvgTRstcaYG85Nfu2pYhWT/mkRdT5VjIlq+MLDXCgzlCpS77ku++iR+XoukU0Xi4E5KHNImP4BEMaICgaQskXgYr8jd67M7eIGq2IZLLU8ookk/P18jxS99QC9JGaMB43pTqZKPsqLmw5OXJnbuKdfNMdiqplf/GH0WSO32EZzyfR0GeMzvsggFDRGwAnbQC6Fo65OzcRj9vnJvR7SLfb7WKxiBL9HtJ2b9PNT0NxGvFz1klEQSvqUAPKgbuo1+82AqxC7Ko6yVDBLlrTH1zRxnbBVL7Xzz2C4K1kRKnD2DGCAyUeXfKDBCMtaPvYHzR7PawFaGW5aTkZuQFmk1FQB4l3AdgsosJ7rwM4rhNR9FYyshXq/GTdygX6xN0Aqp6uoQ0iR0ymBBjVArTfSuY6SLw418ABMPva+b8A2EgbeDhsaI6g47hG63F+o5zIrSuuVn6m9QBdVk8bEWXRTy3AYz1AsyrKeZB4ccLIta4VzpdDvAv7T+ZgSOcmdNPXWhG1QsLOU5olR7taD0En3/5WRP0zrwe4ayGiCqBzDqo7d7wuN5EpJWoH6O8ARpvfAaTq2uos6V3VnMQFzwlJfHzKxOsimtyo9c0lojUApcZ3jWA1KuzoHEElq3v6BYu1asIBMCl2qdcCPLaag6CurZ6jcz3A/PtEnRDbUUSzv0RUpRMA2EZNaI3fWGmny0+bcxOHdFgbCiwf556vgolzzGkbw6Xo3SJqZ7nrRFTeWdWX41OadeCZL5NGgC4RZWK1tB5HAPyv2VRDKrgtwECMNxAX5Rzzn+soAPUPbUw1P9n92M91eRNhqznYBJAcezGnABI5hM1uKlyPIzkS053SDk0iOq91l1qPoOvOIzkZIUf51+VzO1LbN2tENHeOR+mnfhViI8B6j/4XIqr+srpoRhqTL5kGOS7yclbt+WrPW+YyxXh7lSE9R7QEBp2m7dh0Zrkb118hwlNbgEqI98v7eToeh558vh9442Q0TXfLmzFwjaKf/+Fz2JJNrS/KmHdbEZWPoE6OqEuAKhCz+LD5vn1vDvFa/wVJ/H/uEeSuwK9bRKm6tjZ35sW8LUbQgdTA3JyJMrNLb47QfV2GoRhCuK63EO6AOKVZXhCqsv1o16TlOMwutQrxmBq/U9f02ehGM9JlVDrQZpa9Iz/YZoNO2ztBVC23U90AuxQsNNNylMJ+HWCHMIRn7ET/VyMoW5jDIoQObDZ3jdNlFH6y/7+I6G3aYhycbDYCrM9NLA7VatNpZWw/goeteGWp0Pme3wHMPgtl4/ybOXhZdFHXRBrT0vhdxr46vDFI438DMPsZb/P3NAEeurBpv5Wsyxy0W4mK8+z+VkSzH/uojodWAF11ba1FVNNO4Z6s3wHMP/OEtQTo3uZYkOC6thZ3EhmQ8r1caDl9SUTznRqOzQFd1AR4K9nLIlrRTufoAIyXAK7ncPfZS3Owoa7ttS2uYbRsDdA12ssobBHMas9m052tEqBmKyK6a1eiC8Dyl3sk9Pvm/z8Au4xgFTdIzvuPkuMOAD/25/wkBOcLn1+cSaXGb5FL75QfzL3OZDtHiQeny7iZp7KCuSlH1JZNBclR1/bKHl7CXvLCUXr/nPG6z+zzno5CX51q3Jwj6iZodF3b3wDUUbVgOF6lk+vjdFgrA++yPpwe10kajWWEqimP8SrAvl3X9kciigK/anZq5aQuApys+ts56Kxr+xuA3Tujm4i2H4d/A/CF0a4ZwV8t9uVvVdGQnvJWNMe4kGNfR6sfh2lFHW1j06KxaYaatu/UkUV95JG+MEiaaH1EGyBaQdD+QdOYtvxNpRB95Wfoi6C68B20tSRdaLs33YbWr34aFz5xwRwXLWgpkn9Fi9n8H/JtKyICDgNw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3802" name="Picture 10" descr="http://image.flaticon.com/icons/png/128/65/6553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3249" y="1406435"/>
            <a:ext cx="844730" cy="844730"/>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AutoShape 12" descr="https://openclipart.org/download/247316/abstract-user-flat-2.sv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4" descr="https://openclipart.org/download/247316/abstract-user-flat-2.sv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16" descr="https://openclipart.org/download/247316/abstract-user-flat-2.sv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24" descr="https://s3.amazonaws.com/kinlane-productions/bw-icons/bw-stacks.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26" descr="https://s3.amazonaws.com/kinlane-productions/bw-icons/bw-stacks.pn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Rectangle 19"/>
          <p:cNvSpPr/>
          <p:nvPr/>
        </p:nvSpPr>
        <p:spPr>
          <a:xfrm>
            <a:off x="1219200" y="3886200"/>
            <a:ext cx="6642101" cy="10668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57350"/>
            <a:r>
              <a:rPr lang="en-US" sz="2400" b="1" dirty="0"/>
              <a:t>Usability Testing and Learnings</a:t>
            </a:r>
          </a:p>
        </p:txBody>
      </p:sp>
      <p:sp>
        <p:nvSpPr>
          <p:cNvPr id="21" name="Rectangle 20"/>
          <p:cNvSpPr/>
          <p:nvPr/>
        </p:nvSpPr>
        <p:spPr>
          <a:xfrm>
            <a:off x="1219200" y="5181600"/>
            <a:ext cx="6642101" cy="1066800"/>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57350"/>
            <a:r>
              <a:rPr lang="en-US" sz="2400" b="1" dirty="0"/>
              <a:t>Updated Visualization</a:t>
            </a:r>
          </a:p>
        </p:txBody>
      </p:sp>
      <p:sp>
        <p:nvSpPr>
          <p:cNvPr id="22" name="Rectangle 21"/>
          <p:cNvSpPr/>
          <p:nvPr/>
        </p:nvSpPr>
        <p:spPr>
          <a:xfrm>
            <a:off x="1219200" y="2590800"/>
            <a:ext cx="6642101" cy="1066800"/>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57350"/>
            <a:r>
              <a:rPr lang="en-US" sz="2400" b="1" dirty="0"/>
              <a:t>Technology Choices</a:t>
            </a:r>
          </a:p>
        </p:txBody>
      </p:sp>
      <p:pic>
        <p:nvPicPr>
          <p:cNvPr id="33810" name="Picture 18" descr=" abstract user icon 1 by Tree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98948" y="3992934"/>
            <a:ext cx="853333" cy="853333"/>
          </a:xfrm>
          <a:prstGeom prst="rect">
            <a:avLst/>
          </a:prstGeom>
          <a:noFill/>
          <a:extLst>
            <a:ext uri="{909E8E84-426E-40dd-AFC4-6F175D3DCCD1}">
              <a14:hiddenFill xmlns:a14="http://schemas.microsoft.com/office/drawing/2010/main" xmlns="">
                <a:solidFill>
                  <a:srgbClr val="FFFFFF"/>
                </a:solidFill>
              </a14:hiddenFill>
            </a:ext>
          </a:extLst>
        </p:spPr>
      </p:pic>
      <p:pic>
        <p:nvPicPr>
          <p:cNvPr id="33812" name="Picture 20" descr="http://28htv21jkhic1fkybe2p0zo3lka.wpengine.netdna-cdn.com/wp-content/uploads/2014/09/requestdemo_icon_v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47727" y="5329917"/>
            <a:ext cx="955774" cy="770166"/>
          </a:xfrm>
          <a:prstGeom prst="rect">
            <a:avLst/>
          </a:prstGeom>
          <a:noFill/>
          <a:extLst>
            <a:ext uri="{909E8E84-426E-40dd-AFC4-6F175D3DCCD1}">
              <a14:hiddenFill xmlns:a14="http://schemas.microsoft.com/office/drawing/2010/main" xmlns="">
                <a:solidFill>
                  <a:srgbClr val="FFFFFF"/>
                </a:solidFill>
              </a14:hiddenFill>
            </a:ext>
          </a:extLst>
        </p:spPr>
      </p:pic>
      <p:pic>
        <p:nvPicPr>
          <p:cNvPr id="33819" name="Picture 27" descr="C:\Users\venjaraa\Desktop\bw-stacks.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25564" y="2724150"/>
            <a:ext cx="800100" cy="80010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3"/>
          <p:cNvSpPr/>
          <p:nvPr/>
        </p:nvSpPr>
        <p:spPr>
          <a:xfrm>
            <a:off x="7391400" y="2621280"/>
            <a:ext cx="1447800" cy="533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SP</a:t>
            </a:r>
            <a:endParaRPr lang="en-US" dirty="0">
              <a:solidFill>
                <a:schemeClr val="tx1"/>
              </a:solidFill>
            </a:endParaRPr>
          </a:p>
        </p:txBody>
      </p:sp>
      <p:sp>
        <p:nvSpPr>
          <p:cNvPr id="23" name="Rectangle 22"/>
          <p:cNvSpPr/>
          <p:nvPr/>
        </p:nvSpPr>
        <p:spPr>
          <a:xfrm>
            <a:off x="7391400" y="3870960"/>
            <a:ext cx="1447800" cy="533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AV/ RR</a:t>
            </a:r>
            <a:endParaRPr lang="en-US" dirty="0">
              <a:solidFill>
                <a:schemeClr val="tx1"/>
              </a:solidFill>
            </a:endParaRPr>
          </a:p>
        </p:txBody>
      </p:sp>
      <p:sp>
        <p:nvSpPr>
          <p:cNvPr id="24" name="Rectangle 23"/>
          <p:cNvSpPr/>
          <p:nvPr/>
        </p:nvSpPr>
        <p:spPr>
          <a:xfrm>
            <a:off x="7391400" y="5181600"/>
            <a:ext cx="1447800" cy="533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SP/ RR</a:t>
            </a:r>
            <a:endParaRPr lang="en-US" dirty="0">
              <a:solidFill>
                <a:schemeClr val="tx1"/>
              </a:solidFill>
            </a:endParaRPr>
          </a:p>
        </p:txBody>
      </p:sp>
      <p:sp>
        <p:nvSpPr>
          <p:cNvPr id="25" name="Rectangle 24"/>
          <p:cNvSpPr/>
          <p:nvPr/>
        </p:nvSpPr>
        <p:spPr>
          <a:xfrm>
            <a:off x="7391400" y="1295400"/>
            <a:ext cx="1447800" cy="533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AV</a:t>
            </a:r>
            <a:endParaRPr lang="en-US" dirty="0">
              <a:solidFill>
                <a:schemeClr val="tx1"/>
              </a:solidFill>
            </a:endParaRPr>
          </a:p>
        </p:txBody>
      </p:sp>
    </p:spTree>
    <p:extLst>
      <p:ext uri="{BB962C8B-B14F-4D97-AF65-F5344CB8AC3E}">
        <p14:creationId xmlns:p14="http://schemas.microsoft.com/office/powerpoint/2010/main" val="23100678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 quick reminder about our project</a:t>
            </a:r>
            <a:br>
              <a:rPr lang="en-US" b="1" dirty="0" smtClean="0"/>
            </a:br>
            <a:r>
              <a:rPr lang="en-US" sz="2000" dirty="0" smtClean="0"/>
              <a:t>Current state of the NER and our objective</a:t>
            </a:r>
            <a:endParaRPr lang="en-US" dirty="0"/>
          </a:p>
        </p:txBody>
      </p:sp>
      <p:sp>
        <p:nvSpPr>
          <p:cNvPr id="5" name="ColumnHeader"/>
          <p:cNvSpPr>
            <a:spLocks noChangeArrowheads="1"/>
          </p:cNvSpPr>
          <p:nvPr/>
        </p:nvSpPr>
        <p:spPr bwMode="gray">
          <a:xfrm>
            <a:off x="4495800" y="1581090"/>
            <a:ext cx="3962400" cy="400110"/>
          </a:xfrm>
          <a:prstGeom prst="rect">
            <a:avLst/>
          </a:prstGeom>
          <a:solidFill>
            <a:schemeClr val="bg1"/>
          </a:solidFill>
          <a:ln w="9525">
            <a:noFill/>
            <a:miter lim="800000"/>
            <a:headEnd/>
            <a:tailEnd/>
          </a:ln>
          <a:effectLst>
            <a:outerShdw dist="25400" dir="5400000" sx="99000" sy="99000" algn="ctr" rotWithShape="0">
              <a:schemeClr val="bg1"/>
            </a:outerShdw>
          </a:effectLst>
        </p:spPr>
        <p:txBody>
          <a:bodyPr wrap="square" tIns="91440" bIns="91440" anchor="b">
            <a:spAutoFit/>
          </a:bodyPr>
          <a:lstStyle/>
          <a:p>
            <a:pPr algn="ctr" defTabSz="457200" fontAlgn="base">
              <a:spcBef>
                <a:spcPct val="0"/>
              </a:spcBef>
              <a:spcAft>
                <a:spcPct val="0"/>
              </a:spcAft>
            </a:pPr>
            <a:r>
              <a:rPr lang="en-US" sz="1400" b="1" dirty="0" smtClean="0">
                <a:solidFill>
                  <a:srgbClr val="000000"/>
                </a:solidFill>
              </a:rPr>
              <a:t>Project Objective</a:t>
            </a:r>
          </a:p>
        </p:txBody>
      </p:sp>
      <p:cxnSp>
        <p:nvCxnSpPr>
          <p:cNvPr id="6" name="Straight Connector 5"/>
          <p:cNvCxnSpPr/>
          <p:nvPr/>
        </p:nvCxnSpPr>
        <p:spPr>
          <a:xfrm>
            <a:off x="4267200" y="1939994"/>
            <a:ext cx="44196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 name="ColumnHeader"/>
          <p:cNvSpPr>
            <a:spLocks noChangeArrowheads="1"/>
          </p:cNvSpPr>
          <p:nvPr/>
        </p:nvSpPr>
        <p:spPr bwMode="gray">
          <a:xfrm>
            <a:off x="571500" y="1365647"/>
            <a:ext cx="3009900" cy="615553"/>
          </a:xfrm>
          <a:prstGeom prst="rect">
            <a:avLst/>
          </a:prstGeom>
          <a:solidFill>
            <a:schemeClr val="bg1"/>
          </a:solidFill>
          <a:ln w="9525">
            <a:noFill/>
            <a:miter lim="800000"/>
            <a:headEnd/>
            <a:tailEnd/>
          </a:ln>
          <a:effectLst>
            <a:outerShdw dist="25400" dir="5400000" sx="99000" sy="99000" algn="ctr" rotWithShape="0">
              <a:schemeClr val="bg1"/>
            </a:outerShdw>
          </a:effectLst>
        </p:spPr>
        <p:txBody>
          <a:bodyPr wrap="square" tIns="91440" bIns="91440" anchor="b">
            <a:spAutoFit/>
          </a:bodyPr>
          <a:lstStyle/>
          <a:p>
            <a:pPr algn="ctr" defTabSz="457200" fontAlgn="base">
              <a:spcBef>
                <a:spcPct val="0"/>
              </a:spcBef>
              <a:spcAft>
                <a:spcPct val="0"/>
              </a:spcAft>
            </a:pPr>
            <a:r>
              <a:rPr lang="en-US" sz="1400" b="1" dirty="0" smtClean="0">
                <a:solidFill>
                  <a:srgbClr val="000000"/>
                </a:solidFill>
              </a:rPr>
              <a:t>Current State of the </a:t>
            </a:r>
          </a:p>
          <a:p>
            <a:pPr algn="ctr" defTabSz="457200" fontAlgn="base">
              <a:spcBef>
                <a:spcPct val="0"/>
              </a:spcBef>
              <a:spcAft>
                <a:spcPct val="0"/>
              </a:spcAft>
            </a:pPr>
            <a:r>
              <a:rPr lang="en-US" sz="1400" b="1" dirty="0" smtClean="0">
                <a:solidFill>
                  <a:srgbClr val="000000"/>
                </a:solidFill>
              </a:rPr>
              <a:t>National Employment Report</a:t>
            </a:r>
            <a:endParaRPr lang="en-US" sz="1400" b="1" dirty="0">
              <a:solidFill>
                <a:srgbClr val="000000"/>
              </a:solidFill>
            </a:endParaRPr>
          </a:p>
        </p:txBody>
      </p:sp>
      <p:cxnSp>
        <p:nvCxnSpPr>
          <p:cNvPr id="8" name="Straight Connector 7"/>
          <p:cNvCxnSpPr/>
          <p:nvPr/>
        </p:nvCxnSpPr>
        <p:spPr>
          <a:xfrm>
            <a:off x="381000" y="1939994"/>
            <a:ext cx="35814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a:xfrm>
            <a:off x="381000" y="2057400"/>
            <a:ext cx="3581400" cy="1828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smtClean="0"/>
              <a:t>The </a:t>
            </a:r>
            <a:r>
              <a:rPr lang="en-US" sz="1600" b="1" dirty="0" smtClean="0"/>
              <a:t>National Employment Report </a:t>
            </a:r>
            <a:r>
              <a:rPr lang="en-US" sz="1600" dirty="0" smtClean="0"/>
              <a:t>(NER) is an estimate of total US employment produced monthly by ADP, a payroll service provider</a:t>
            </a:r>
          </a:p>
          <a:p>
            <a:pPr marL="457200" lvl="1" indent="0">
              <a:buNone/>
            </a:pPr>
            <a:r>
              <a:rPr lang="en-US" sz="1400" dirty="0" smtClean="0"/>
              <a:t>1 in every 6 working Americans is paid via ADP (24 million workers)</a:t>
            </a:r>
          </a:p>
          <a:p>
            <a:pPr marL="457200" lvl="1" indent="0">
              <a:buNone/>
            </a:pPr>
            <a:endParaRPr lang="en-US" sz="1400" dirty="0" smtClean="0"/>
          </a:p>
          <a:p>
            <a:pPr marL="0" indent="0">
              <a:buNone/>
            </a:pPr>
            <a:endParaRPr lang="en-US" sz="1600" dirty="0" smtClean="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4343400"/>
            <a:ext cx="3200000" cy="1732064"/>
          </a:xfrm>
          <a:prstGeom prst="rect">
            <a:avLst/>
          </a:prstGeom>
          <a:noFill/>
          <a:ln>
            <a:noFill/>
          </a:ln>
        </p:spPr>
      </p:pic>
      <p:sp>
        <p:nvSpPr>
          <p:cNvPr id="11" name="TextBox 10"/>
          <p:cNvSpPr txBox="1"/>
          <p:nvPr/>
        </p:nvSpPr>
        <p:spPr>
          <a:xfrm>
            <a:off x="457200" y="3886200"/>
            <a:ext cx="3203810" cy="246221"/>
          </a:xfrm>
          <a:prstGeom prst="rect">
            <a:avLst/>
          </a:prstGeom>
          <a:noFill/>
        </p:spPr>
        <p:txBody>
          <a:bodyPr wrap="square" rtlCol="0">
            <a:spAutoFit/>
          </a:bodyPr>
          <a:lstStyle/>
          <a:p>
            <a:r>
              <a:rPr lang="en-US" sz="1000" b="1" dirty="0"/>
              <a:t>Change in Nonfarm Private Employment</a:t>
            </a:r>
          </a:p>
        </p:txBody>
      </p:sp>
      <p:sp>
        <p:nvSpPr>
          <p:cNvPr id="14" name="Content Placeholder 2"/>
          <p:cNvSpPr txBox="1">
            <a:spLocks/>
          </p:cNvSpPr>
          <p:nvPr/>
        </p:nvSpPr>
        <p:spPr>
          <a:xfrm>
            <a:off x="4267200" y="2057400"/>
            <a:ext cx="4495800" cy="12192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smtClean="0"/>
              <a:t>Explore </a:t>
            </a:r>
            <a:r>
              <a:rPr lang="en-US" sz="1600" b="1" dirty="0"/>
              <a:t>new and interactive ways</a:t>
            </a:r>
            <a:r>
              <a:rPr lang="en-US" sz="1600" dirty="0"/>
              <a:t> for users to engage with the </a:t>
            </a:r>
            <a:r>
              <a:rPr lang="en-US" sz="1600" dirty="0" smtClean="0"/>
              <a:t>NER data </a:t>
            </a:r>
            <a:r>
              <a:rPr lang="en-US" sz="1600" dirty="0"/>
              <a:t>and </a:t>
            </a:r>
            <a:r>
              <a:rPr lang="en-US" sz="1600" b="1" dirty="0"/>
              <a:t>easily consume the economic insights </a:t>
            </a:r>
            <a:r>
              <a:rPr lang="en-US" sz="1600" dirty="0"/>
              <a:t>that emerge from </a:t>
            </a:r>
            <a:r>
              <a:rPr lang="en-US" sz="1600" dirty="0" smtClean="0"/>
              <a:t>them via 2 angles:</a:t>
            </a:r>
          </a:p>
          <a:p>
            <a:pPr marL="0" indent="0">
              <a:buNone/>
            </a:pPr>
            <a:endParaRPr lang="en-US" sz="1600" dirty="0"/>
          </a:p>
          <a:p>
            <a:pPr marL="0" indent="0">
              <a:buNone/>
            </a:pPr>
            <a:endParaRPr lang="en-US" sz="1400" dirty="0" smtClean="0"/>
          </a:p>
          <a:p>
            <a:pPr marL="457200" lvl="1" indent="0">
              <a:buNone/>
            </a:pPr>
            <a:endParaRPr lang="en-US" sz="1400" dirty="0" smtClean="0"/>
          </a:p>
          <a:p>
            <a:pPr marL="0" indent="0">
              <a:buNone/>
            </a:pPr>
            <a:endParaRPr lang="en-US" sz="1600" dirty="0" smtClean="0"/>
          </a:p>
        </p:txBody>
      </p:sp>
      <p:sp>
        <p:nvSpPr>
          <p:cNvPr id="4" name="Rectangle 3"/>
          <p:cNvSpPr/>
          <p:nvPr/>
        </p:nvSpPr>
        <p:spPr>
          <a:xfrm>
            <a:off x="4267200" y="3429000"/>
            <a:ext cx="1752600" cy="1219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Jobs Explorer</a:t>
            </a:r>
            <a:endParaRPr lang="en-US" sz="1600" b="1" dirty="0"/>
          </a:p>
        </p:txBody>
      </p:sp>
      <p:sp>
        <p:nvSpPr>
          <p:cNvPr id="15" name="Rectangle 14"/>
          <p:cNvSpPr/>
          <p:nvPr/>
        </p:nvSpPr>
        <p:spPr>
          <a:xfrm>
            <a:off x="4267200" y="5029200"/>
            <a:ext cx="1752600" cy="12748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Bureau of Labor Statistics (BLS) Comparison</a:t>
            </a:r>
            <a:endParaRPr lang="en-US" sz="1600" b="1" dirty="0"/>
          </a:p>
        </p:txBody>
      </p:sp>
      <p:sp>
        <p:nvSpPr>
          <p:cNvPr id="16" name="Rectangle 15"/>
          <p:cNvSpPr/>
          <p:nvPr/>
        </p:nvSpPr>
        <p:spPr>
          <a:xfrm>
            <a:off x="7467600" y="76200"/>
            <a:ext cx="1594104" cy="3048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a:r>
              <a:rPr lang="en-US" sz="1200" b="1" dirty="0"/>
              <a:t>  </a:t>
            </a:r>
            <a:r>
              <a:rPr lang="en-US" sz="1200" b="1" dirty="0" smtClean="0"/>
              <a:t>Objective</a:t>
            </a:r>
            <a:endParaRPr lang="en-US" sz="1200" b="1" dirty="0"/>
          </a:p>
        </p:txBody>
      </p:sp>
      <p:pic>
        <p:nvPicPr>
          <p:cNvPr id="17" name="Picture 10" descr="http://image.flaticon.com/icons/png/128/65/6553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83772" y="125708"/>
            <a:ext cx="202735" cy="202735"/>
          </a:xfrm>
          <a:prstGeom prst="rect">
            <a:avLst/>
          </a:prstGeom>
          <a:noFill/>
          <a:extLst>
            <a:ext uri="{909E8E84-426E-40dd-AFC4-6F175D3DCCD1}">
              <a14:hiddenFill xmlns:a14="http://schemas.microsoft.com/office/drawing/2010/main" xmlns="">
                <a:solidFill>
                  <a:srgbClr val="FFFFFF"/>
                </a:solidFill>
              </a14:hiddenFill>
            </a:ext>
          </a:extLst>
        </p:spPr>
      </p:pic>
      <p:sp>
        <p:nvSpPr>
          <p:cNvPr id="19" name="Content Placeholder 2"/>
          <p:cNvSpPr txBox="1">
            <a:spLocks/>
          </p:cNvSpPr>
          <p:nvPr/>
        </p:nvSpPr>
        <p:spPr>
          <a:xfrm>
            <a:off x="6096000" y="3429000"/>
            <a:ext cx="2819400" cy="1219200"/>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Allow users to </a:t>
            </a:r>
            <a:r>
              <a:rPr lang="en-US" sz="1600" b="1" dirty="0">
                <a:solidFill>
                  <a:schemeClr val="accent1"/>
                </a:solidFill>
              </a:rPr>
              <a:t>explore the different dimensions</a:t>
            </a:r>
            <a:r>
              <a:rPr lang="en-US" sz="1600" dirty="0"/>
              <a:t> of the National Employment Report via an intuitive and flexible </a:t>
            </a:r>
            <a:r>
              <a:rPr lang="en-US" sz="1600" dirty="0" smtClean="0"/>
              <a:t>visualization.</a:t>
            </a:r>
            <a:endParaRPr lang="en-US" sz="1600" dirty="0"/>
          </a:p>
          <a:p>
            <a:pPr marL="0" indent="0">
              <a:buNone/>
            </a:pPr>
            <a:endParaRPr lang="en-US" sz="1600" dirty="0"/>
          </a:p>
          <a:p>
            <a:pPr marL="0" indent="0">
              <a:buNone/>
            </a:pPr>
            <a:endParaRPr lang="en-US" sz="1400" dirty="0" smtClean="0"/>
          </a:p>
          <a:p>
            <a:pPr marL="457200" lvl="1" indent="0">
              <a:buNone/>
            </a:pPr>
            <a:endParaRPr lang="en-US" sz="1400" dirty="0" smtClean="0"/>
          </a:p>
          <a:p>
            <a:pPr marL="0" indent="0">
              <a:buNone/>
            </a:pPr>
            <a:endParaRPr lang="en-US" sz="1600" dirty="0" smtClean="0"/>
          </a:p>
        </p:txBody>
      </p:sp>
      <p:sp>
        <p:nvSpPr>
          <p:cNvPr id="20" name="Content Placeholder 2"/>
          <p:cNvSpPr txBox="1">
            <a:spLocks/>
          </p:cNvSpPr>
          <p:nvPr/>
        </p:nvSpPr>
        <p:spPr>
          <a:xfrm>
            <a:off x="6096000" y="5105400"/>
            <a:ext cx="2819400" cy="1219200"/>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Enable users to understand the </a:t>
            </a:r>
            <a:r>
              <a:rPr lang="en-US" sz="1600" b="1" dirty="0" smtClean="0">
                <a:solidFill>
                  <a:schemeClr val="accent1"/>
                </a:solidFill>
              </a:rPr>
              <a:t>power </a:t>
            </a:r>
            <a:r>
              <a:rPr lang="en-US" sz="1600" dirty="0"/>
              <a:t>of </a:t>
            </a:r>
            <a:r>
              <a:rPr lang="en-US" sz="1600" dirty="0" smtClean="0"/>
              <a:t>the ADP employment data in predicting the Bureau </a:t>
            </a:r>
            <a:r>
              <a:rPr lang="en-US" sz="1600" dirty="0"/>
              <a:t>of Labor Statistics </a:t>
            </a:r>
            <a:r>
              <a:rPr lang="en-US" sz="1600" dirty="0" smtClean="0"/>
              <a:t>employment data. </a:t>
            </a:r>
            <a:endParaRPr lang="en-US" sz="1600" dirty="0"/>
          </a:p>
          <a:p>
            <a:pPr marL="0" indent="0">
              <a:buNone/>
            </a:pPr>
            <a:endParaRPr lang="en-US" sz="1600" dirty="0"/>
          </a:p>
          <a:p>
            <a:pPr marL="0" indent="0">
              <a:buNone/>
            </a:pPr>
            <a:endParaRPr lang="en-US" sz="1400" dirty="0" smtClean="0"/>
          </a:p>
          <a:p>
            <a:pPr marL="457200" lvl="1" indent="0">
              <a:buNone/>
            </a:pPr>
            <a:endParaRPr lang="en-US" sz="1400" dirty="0" smtClean="0"/>
          </a:p>
          <a:p>
            <a:pPr marL="0" indent="0">
              <a:buNone/>
            </a:pPr>
            <a:endParaRPr lang="en-US" sz="1600" dirty="0" smtClean="0"/>
          </a:p>
        </p:txBody>
      </p:sp>
    </p:spTree>
    <p:extLst>
      <p:ext uri="{BB962C8B-B14F-4D97-AF65-F5344CB8AC3E}">
        <p14:creationId xmlns:p14="http://schemas.microsoft.com/office/powerpoint/2010/main" val="4851509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Business journalists and financial professionals are our target audience</a:t>
            </a:r>
            <a:endParaRPr lang="en-US" b="1" dirty="0"/>
          </a:p>
        </p:txBody>
      </p:sp>
      <p:graphicFrame>
        <p:nvGraphicFramePr>
          <p:cNvPr id="4" name="Table 3"/>
          <p:cNvGraphicFramePr>
            <a:graphicFrameLocks noGrp="1"/>
          </p:cNvGraphicFramePr>
          <p:nvPr>
            <p:extLst>
              <p:ext uri="{D42A27DB-BD31-4B8C-83A1-F6EECF244321}">
                <p14:modId xmlns:p14="http://schemas.microsoft.com/office/powerpoint/2010/main" val="2605655901"/>
              </p:ext>
            </p:extLst>
          </p:nvPr>
        </p:nvGraphicFramePr>
        <p:xfrm>
          <a:off x="381000" y="1219200"/>
          <a:ext cx="8458200" cy="5334000"/>
        </p:xfrm>
        <a:graphic>
          <a:graphicData uri="http://schemas.openxmlformats.org/drawingml/2006/table">
            <a:tbl>
              <a:tblPr firstRow="1" bandRow="1">
                <a:tableStyleId>{5C22544A-7EE6-4342-B048-85BDC9FD1C3A}</a:tableStyleId>
              </a:tblPr>
              <a:tblGrid>
                <a:gridCol w="990600"/>
                <a:gridCol w="1295400"/>
                <a:gridCol w="1611443"/>
                <a:gridCol w="2198557"/>
                <a:gridCol w="2362200"/>
              </a:tblGrid>
              <a:tr h="228600">
                <a:tc>
                  <a:txBody>
                    <a:bodyPr/>
                    <a:lstStyle/>
                    <a:p>
                      <a:pPr algn="ctr"/>
                      <a:r>
                        <a:rPr lang="en-US" sz="1200" dirty="0" smtClean="0">
                          <a:solidFill>
                            <a:schemeClr val="tx1"/>
                          </a:solidFill>
                        </a:rPr>
                        <a:t>Priority</a:t>
                      </a:r>
                      <a:endParaRPr lang="en-US" sz="1200" dirty="0">
                        <a:solidFill>
                          <a:schemeClr val="tx1"/>
                        </a:solidFill>
                      </a:endParaRPr>
                    </a:p>
                  </a:txBody>
                  <a:tcPr anchor="ctr">
                    <a:lnB w="28575" cap="flat" cmpd="sng" algn="ctr">
                      <a:solidFill>
                        <a:schemeClr val="accent1"/>
                      </a:solidFill>
                      <a:prstDash val="solid"/>
                      <a:round/>
                      <a:headEnd type="none" w="med" len="med"/>
                      <a:tailEnd type="none" w="med" len="med"/>
                    </a:lnB>
                    <a:noFill/>
                  </a:tcPr>
                </a:tc>
                <a:tc>
                  <a:txBody>
                    <a:bodyPr/>
                    <a:lstStyle/>
                    <a:p>
                      <a:pPr algn="ctr"/>
                      <a:r>
                        <a:rPr lang="en-US" sz="1200" dirty="0" smtClean="0">
                          <a:solidFill>
                            <a:schemeClr val="tx1"/>
                          </a:solidFill>
                        </a:rPr>
                        <a:t>Segment</a:t>
                      </a:r>
                      <a:endParaRPr lang="en-US" sz="1200" dirty="0">
                        <a:solidFill>
                          <a:schemeClr val="tx1"/>
                        </a:solidFill>
                      </a:endParaRPr>
                    </a:p>
                  </a:txBody>
                  <a:tcPr anchor="ctr">
                    <a:lnB w="28575" cap="flat" cmpd="sng" algn="ctr">
                      <a:solidFill>
                        <a:schemeClr val="accent1"/>
                      </a:solidFill>
                      <a:prstDash val="solid"/>
                      <a:round/>
                      <a:headEnd type="none" w="med" len="med"/>
                      <a:tailEnd type="none" w="med" len="med"/>
                    </a:lnB>
                    <a:noFill/>
                  </a:tcPr>
                </a:tc>
                <a:tc>
                  <a:txBody>
                    <a:bodyPr/>
                    <a:lstStyle/>
                    <a:p>
                      <a:pPr algn="ctr"/>
                      <a:r>
                        <a:rPr lang="en-US" sz="1200" dirty="0" smtClean="0">
                          <a:solidFill>
                            <a:schemeClr val="tx1"/>
                          </a:solidFill>
                        </a:rPr>
                        <a:t>Likelihood </a:t>
                      </a:r>
                    </a:p>
                    <a:p>
                      <a:pPr algn="ctr"/>
                      <a:r>
                        <a:rPr lang="en-US" sz="1200" dirty="0" smtClean="0">
                          <a:solidFill>
                            <a:schemeClr val="tx1"/>
                          </a:solidFill>
                        </a:rPr>
                        <a:t>to visit</a:t>
                      </a:r>
                      <a:endParaRPr lang="en-US" sz="1200" dirty="0">
                        <a:solidFill>
                          <a:schemeClr val="tx1"/>
                        </a:solidFill>
                      </a:endParaRPr>
                    </a:p>
                  </a:txBody>
                  <a:tcPr anchor="ctr">
                    <a:lnB w="28575" cap="flat" cmpd="sng" algn="ctr">
                      <a:solidFill>
                        <a:schemeClr val="accent1"/>
                      </a:solidFill>
                      <a:prstDash val="solid"/>
                      <a:round/>
                      <a:headEnd type="none" w="med" len="med"/>
                      <a:tailEnd type="none" w="med" len="med"/>
                    </a:lnB>
                    <a:noFill/>
                  </a:tcPr>
                </a:tc>
                <a:tc>
                  <a:txBody>
                    <a:bodyPr/>
                    <a:lstStyle/>
                    <a:p>
                      <a:pPr algn="ctr"/>
                      <a:r>
                        <a:rPr lang="en-US" sz="1200" dirty="0" smtClean="0">
                          <a:solidFill>
                            <a:schemeClr val="tx1"/>
                          </a:solidFill>
                        </a:rPr>
                        <a:t>Need from</a:t>
                      </a:r>
                      <a:r>
                        <a:rPr lang="en-US" sz="1200" baseline="0" dirty="0" smtClean="0">
                          <a:solidFill>
                            <a:schemeClr val="tx1"/>
                          </a:solidFill>
                        </a:rPr>
                        <a:t> Data</a:t>
                      </a:r>
                      <a:endParaRPr lang="en-US" sz="1200" dirty="0">
                        <a:solidFill>
                          <a:schemeClr val="tx1"/>
                        </a:solidFill>
                      </a:endParaRPr>
                    </a:p>
                  </a:txBody>
                  <a:tcPr anchor="ctr">
                    <a:lnB w="28575" cap="flat" cmpd="sng" algn="ctr">
                      <a:solidFill>
                        <a:schemeClr val="accent1"/>
                      </a:solidFill>
                      <a:prstDash val="solid"/>
                      <a:round/>
                      <a:headEnd type="none" w="med" len="med"/>
                      <a:tailEnd type="none" w="med" len="med"/>
                    </a:lnB>
                    <a:noFill/>
                  </a:tcPr>
                </a:tc>
                <a:tc>
                  <a:txBody>
                    <a:bodyPr/>
                    <a:lstStyle/>
                    <a:p>
                      <a:pPr algn="ctr"/>
                      <a:r>
                        <a:rPr lang="en-US" sz="1200" dirty="0" smtClean="0">
                          <a:solidFill>
                            <a:schemeClr val="tx1"/>
                          </a:solidFill>
                        </a:rPr>
                        <a:t>Visualization Need</a:t>
                      </a:r>
                      <a:endParaRPr lang="en-US" sz="1200" dirty="0">
                        <a:solidFill>
                          <a:schemeClr val="tx1"/>
                        </a:solidFill>
                      </a:endParaRPr>
                    </a:p>
                  </a:txBody>
                  <a:tcPr anchor="ctr">
                    <a:lnB w="28575" cap="flat" cmpd="sng" algn="ctr">
                      <a:solidFill>
                        <a:schemeClr val="accent1"/>
                      </a:solidFill>
                      <a:prstDash val="solid"/>
                      <a:round/>
                      <a:headEnd type="none" w="med" len="med"/>
                      <a:tailEnd type="none" w="med" len="med"/>
                    </a:lnB>
                    <a:noFill/>
                  </a:tcPr>
                </a:tc>
              </a:tr>
              <a:tr h="152400">
                <a:tc>
                  <a:txBody>
                    <a:bodyPr/>
                    <a:lstStyle/>
                    <a:p>
                      <a:endParaRPr lang="en-US" sz="400" dirty="0">
                        <a:solidFill>
                          <a:schemeClr val="tx1"/>
                        </a:solidFill>
                      </a:endParaRPr>
                    </a:p>
                  </a:txBody>
                  <a:tcP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400" dirty="0">
                        <a:solidFill>
                          <a:schemeClr val="tx1"/>
                        </a:solidFill>
                      </a:endParaRPr>
                    </a:p>
                  </a:txBody>
                  <a:tcP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400" b="0" dirty="0">
                        <a:solidFill>
                          <a:schemeClr val="tx1"/>
                        </a:solidFill>
                      </a:endParaRPr>
                    </a:p>
                  </a:txBody>
                  <a:tcP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buFont typeface="Arial" panose="020B0604020202020204" pitchFamily="34" charset="0"/>
                        <a:buChar char="•"/>
                      </a:pPr>
                      <a:endParaRPr lang="en-US" sz="400" dirty="0">
                        <a:solidFill>
                          <a:schemeClr val="tx1"/>
                        </a:solidFill>
                      </a:endParaRPr>
                    </a:p>
                  </a:txBody>
                  <a:tcP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marR="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400" dirty="0" smtClean="0">
                        <a:solidFill>
                          <a:schemeClr val="tx1"/>
                        </a:solidFill>
                      </a:endParaRPr>
                    </a:p>
                  </a:txBody>
                  <a:tcP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r>
              <a:tr h="1249680">
                <a:tc rowSpan="2">
                  <a:txBody>
                    <a:bodyPr/>
                    <a:lstStyle/>
                    <a:p>
                      <a:r>
                        <a:rPr lang="en-US" sz="1200" b="1" dirty="0" smtClean="0">
                          <a:solidFill>
                            <a:schemeClr val="bg2"/>
                          </a:solidFill>
                        </a:rPr>
                        <a:t>Target Users</a:t>
                      </a:r>
                      <a:endParaRPr lang="en-US" sz="1200" b="1" dirty="0">
                        <a:solidFill>
                          <a:schemeClr val="bg2"/>
                        </a:solidFill>
                      </a:endParaRPr>
                    </a:p>
                  </a:txBody>
                  <a:tcPr anchor="ctr">
                    <a:lnT w="12700" cap="flat" cmpd="sng" algn="ctr">
                      <a:noFill/>
                      <a:prstDash val="solid"/>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solidFill>
                  </a:tcPr>
                </a:tc>
                <a:tc>
                  <a:txBody>
                    <a:bodyPr/>
                    <a:lstStyle/>
                    <a:p>
                      <a:r>
                        <a:rPr lang="en-US" sz="1200" dirty="0" smtClean="0">
                          <a:solidFill>
                            <a:schemeClr val="tx1"/>
                          </a:solidFill>
                        </a:rPr>
                        <a:t>Business</a:t>
                      </a:r>
                      <a:r>
                        <a:rPr lang="en-US" sz="1200" baseline="0" dirty="0" smtClean="0">
                          <a:solidFill>
                            <a:schemeClr val="tx1"/>
                          </a:solidFill>
                        </a:rPr>
                        <a:t> </a:t>
                      </a:r>
                      <a:r>
                        <a:rPr lang="en-US" sz="1200" dirty="0" smtClean="0">
                          <a:solidFill>
                            <a:schemeClr val="tx1"/>
                          </a:solidFill>
                        </a:rPr>
                        <a:t>Journalists </a:t>
                      </a:r>
                      <a:endParaRPr lang="en-US" sz="1200" dirty="0">
                        <a:solidFill>
                          <a:schemeClr val="tx1"/>
                        </a:solidFill>
                      </a:endParaRPr>
                    </a:p>
                  </a:txBody>
                  <a:tcPr>
                    <a:lnT w="12700" cap="flat" cmpd="sng" algn="ctr">
                      <a:noFill/>
                      <a:prstDash val="solid"/>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c>
                  <a:txBody>
                    <a:bodyPr/>
                    <a:lstStyle/>
                    <a:p>
                      <a:r>
                        <a:rPr lang="en-US" sz="1200" b="1" dirty="0" smtClean="0">
                          <a:solidFill>
                            <a:schemeClr val="tx1"/>
                          </a:solidFill>
                        </a:rPr>
                        <a:t>High</a:t>
                      </a:r>
                    </a:p>
                    <a:p>
                      <a:r>
                        <a:rPr lang="en-US" sz="1200" b="0" dirty="0" smtClean="0">
                          <a:solidFill>
                            <a:schemeClr val="tx1"/>
                          </a:solidFill>
                        </a:rPr>
                        <a:t>(need</a:t>
                      </a:r>
                      <a:r>
                        <a:rPr lang="en-US" sz="1200" b="0" baseline="0" dirty="0" smtClean="0">
                          <a:solidFill>
                            <a:schemeClr val="tx1"/>
                          </a:solidFill>
                        </a:rPr>
                        <a:t> to deliver timely business insight to a general audience) </a:t>
                      </a:r>
                      <a:endParaRPr lang="en-US" sz="1200" b="0" dirty="0">
                        <a:solidFill>
                          <a:schemeClr val="tx1"/>
                        </a:solidFill>
                      </a:endParaRPr>
                    </a:p>
                  </a:txBody>
                  <a:tcPr>
                    <a:lnT w="12700" cap="flat" cmpd="sng" algn="ctr">
                      <a:noFill/>
                      <a:prstDash val="solid"/>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c>
                  <a:txBody>
                    <a:bodyPr/>
                    <a:lstStyle/>
                    <a:p>
                      <a:pPr marL="228600" indent="-228600">
                        <a:buFont typeface="Arial" panose="020B0604020202020204" pitchFamily="34" charset="0"/>
                        <a:buChar char="•"/>
                      </a:pPr>
                      <a:r>
                        <a:rPr lang="en-US" sz="1200" baseline="0" dirty="0" smtClean="0">
                          <a:solidFill>
                            <a:schemeClr val="tx1"/>
                          </a:solidFill>
                        </a:rPr>
                        <a:t>Want to report the most recent numbers</a:t>
                      </a:r>
                    </a:p>
                    <a:p>
                      <a:pPr marL="228600" indent="-228600">
                        <a:buFont typeface="Arial" panose="020B0604020202020204" pitchFamily="34" charset="0"/>
                        <a:buChar char="•"/>
                      </a:pPr>
                      <a:r>
                        <a:rPr lang="en-US" sz="1200" baseline="0" dirty="0" smtClean="0">
                          <a:solidFill>
                            <a:schemeClr val="tx1"/>
                          </a:solidFill>
                        </a:rPr>
                        <a:t>Statistics to support a current story</a:t>
                      </a:r>
                    </a:p>
                    <a:p>
                      <a:pPr marL="228600" indent="-228600">
                        <a:buFont typeface="Arial" panose="020B0604020202020204" pitchFamily="34" charset="0"/>
                        <a:buChar char="•"/>
                      </a:pPr>
                      <a:r>
                        <a:rPr lang="en-US" sz="1200" dirty="0" smtClean="0">
                          <a:solidFill>
                            <a:schemeClr val="tx1"/>
                          </a:solidFill>
                        </a:rPr>
                        <a:t>Background to inform</a:t>
                      </a:r>
                      <a:r>
                        <a:rPr lang="en-US" sz="1200" baseline="0" dirty="0" smtClean="0">
                          <a:solidFill>
                            <a:schemeClr val="tx1"/>
                          </a:solidFill>
                        </a:rPr>
                        <a:t> a potential story</a:t>
                      </a:r>
                      <a:endParaRPr lang="en-US" sz="1200" dirty="0">
                        <a:solidFill>
                          <a:schemeClr val="tx1"/>
                        </a:solidFill>
                      </a:endParaRPr>
                    </a:p>
                  </a:txBody>
                  <a:tcPr>
                    <a:lnT w="12700" cap="flat" cmpd="sng" algn="ctr">
                      <a:noFill/>
                      <a:prstDash val="solid"/>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smtClean="0">
                          <a:solidFill>
                            <a:schemeClr val="tx1"/>
                          </a:solidFill>
                        </a:rPr>
                        <a:t>Communicative</a:t>
                      </a:r>
                    </a:p>
                    <a:p>
                      <a:pPr marL="228600" marR="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solidFill>
                            <a:schemeClr val="tx1"/>
                          </a:solidFill>
                        </a:rPr>
                        <a:t>Make it simple to</a:t>
                      </a:r>
                      <a:r>
                        <a:rPr lang="en-US" sz="1200" baseline="0" dirty="0" smtClean="0">
                          <a:solidFill>
                            <a:schemeClr val="tx1"/>
                          </a:solidFill>
                        </a:rPr>
                        <a:t> understand trends</a:t>
                      </a:r>
                    </a:p>
                    <a:p>
                      <a:pPr marL="228600" marR="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smtClean="0">
                          <a:solidFill>
                            <a:schemeClr val="tx1"/>
                          </a:solidFill>
                        </a:rPr>
                        <a:t>Give me a visual to  support my story</a:t>
                      </a:r>
                      <a:endParaRPr lang="en-US" sz="1200" dirty="0" smtClean="0">
                        <a:solidFill>
                          <a:schemeClr val="tx1"/>
                        </a:solidFill>
                      </a:endParaRPr>
                    </a:p>
                  </a:txBody>
                  <a:tcPr>
                    <a:lnT w="12700" cap="flat" cmpd="sng" algn="ctr">
                      <a:noFill/>
                      <a:prstDash val="solid"/>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r>
              <a:tr h="1066800">
                <a:tc vMerge="1">
                  <a:txBody>
                    <a:bodyPr/>
                    <a:lstStyle/>
                    <a:p>
                      <a:endParaRPr lang="en-US" sz="1200" dirty="0">
                        <a:solidFill>
                          <a:schemeClr val="tx1"/>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c>
                  <a:txBody>
                    <a:bodyPr/>
                    <a:lstStyle/>
                    <a:p>
                      <a:r>
                        <a:rPr lang="en-US" sz="1200" dirty="0" smtClean="0">
                          <a:solidFill>
                            <a:schemeClr val="tx1"/>
                          </a:solidFill>
                        </a:rPr>
                        <a:t>Economists</a:t>
                      </a:r>
                      <a:r>
                        <a:rPr lang="en-US" sz="1200" baseline="0" dirty="0" smtClean="0">
                          <a:solidFill>
                            <a:schemeClr val="tx1"/>
                          </a:solidFill>
                        </a:rPr>
                        <a:t> / Financial professionals</a:t>
                      </a:r>
                      <a:endParaRPr lang="en-US" sz="1200" dirty="0">
                        <a:solidFill>
                          <a:schemeClr val="tx1"/>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c>
                  <a:txBody>
                    <a:bodyPr/>
                    <a:lstStyle/>
                    <a:p>
                      <a:r>
                        <a:rPr lang="en-US" sz="1200" b="1" dirty="0" smtClean="0">
                          <a:solidFill>
                            <a:schemeClr val="tx1"/>
                          </a:solidFill>
                        </a:rPr>
                        <a:t>Medium </a:t>
                      </a:r>
                      <a:r>
                        <a:rPr lang="en-US" sz="1200" b="1" baseline="0" dirty="0" smtClean="0">
                          <a:solidFill>
                            <a:schemeClr val="tx1"/>
                          </a:solidFill>
                        </a:rPr>
                        <a:t> / </a:t>
                      </a:r>
                      <a:r>
                        <a:rPr lang="en-US" sz="1200" b="1" dirty="0" smtClean="0">
                          <a:solidFill>
                            <a:schemeClr val="tx1"/>
                          </a:solidFill>
                        </a:rPr>
                        <a:t>High </a:t>
                      </a:r>
                    </a:p>
                    <a:p>
                      <a:r>
                        <a:rPr lang="en-US" sz="1200" dirty="0" smtClean="0">
                          <a:solidFill>
                            <a:schemeClr val="tx1"/>
                          </a:solidFill>
                        </a:rPr>
                        <a:t>(likely to get data from Bloomberg </a:t>
                      </a:r>
                      <a:r>
                        <a:rPr lang="en-US" sz="1200" baseline="0" dirty="0" smtClean="0">
                          <a:solidFill>
                            <a:schemeClr val="tx1"/>
                          </a:solidFill>
                        </a:rPr>
                        <a:t>or aggregating data source)</a:t>
                      </a:r>
                      <a:endParaRPr lang="en-US" sz="1200" dirty="0">
                        <a:solidFill>
                          <a:schemeClr val="tx1"/>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c>
                  <a:txBody>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000000"/>
                          </a:solidFill>
                          <a:effectLst/>
                          <a:uLnTx/>
                          <a:uFillTx/>
                          <a:latin typeface="+mn-lt"/>
                          <a:ea typeface="+mn-ea"/>
                          <a:cs typeface="+mn-cs"/>
                        </a:rPr>
                        <a:t>Most recent data to inform economic models</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000000"/>
                          </a:solidFill>
                          <a:effectLst/>
                          <a:uLnTx/>
                          <a:uFillTx/>
                          <a:latin typeface="+mn-lt"/>
                          <a:ea typeface="+mn-ea"/>
                          <a:cs typeface="+mn-cs"/>
                        </a:rPr>
                        <a:t>Investigate predictors to help forecast market movements</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smtClean="0">
                        <a:ln>
                          <a:noFill/>
                        </a:ln>
                        <a:solidFill>
                          <a:srgbClr val="000000"/>
                        </a:solidFill>
                        <a:effectLst/>
                        <a:uLnTx/>
                        <a:uFillTx/>
                        <a:latin typeface="+mn-lt"/>
                        <a:ea typeface="+mn-ea"/>
                        <a:cs typeface="+mn-cs"/>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smtClean="0">
                          <a:ln>
                            <a:noFill/>
                          </a:ln>
                          <a:solidFill>
                            <a:srgbClr val="000000"/>
                          </a:solidFill>
                          <a:effectLst/>
                          <a:uLnTx/>
                          <a:uFillTx/>
                          <a:latin typeface="+mn-lt"/>
                          <a:ea typeface="+mn-ea"/>
                          <a:cs typeface="+mn-cs"/>
                        </a:rPr>
                        <a:t>Exploratory</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000000"/>
                          </a:solidFill>
                          <a:effectLst/>
                          <a:uLnTx/>
                          <a:uFillTx/>
                          <a:latin typeface="+mn-lt"/>
                          <a:ea typeface="+mn-ea"/>
                          <a:cs typeface="+mn-cs"/>
                        </a:rPr>
                        <a:t>Give me the raw data, so I can play with it myself</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000000"/>
                          </a:solidFill>
                          <a:effectLst/>
                          <a:uLnTx/>
                          <a:uFillTx/>
                          <a:latin typeface="+mn-lt"/>
                          <a:ea typeface="+mn-ea"/>
                          <a:cs typeface="+mn-cs"/>
                        </a:rPr>
                        <a:t>Help me see trends to inform my own hypotheses</a:t>
                      </a:r>
                      <a:endParaRPr kumimoji="0" lang="en-US" sz="1200" b="0" i="0" u="none" strike="noStrike" kern="1200" cap="none" spc="0" normalizeH="0" baseline="0" noProof="0" dirty="0" smtClean="0">
                        <a:ln>
                          <a:noFill/>
                        </a:ln>
                        <a:solidFill>
                          <a:schemeClr val="tx1"/>
                        </a:solidFill>
                        <a:effectLst/>
                        <a:uLnTx/>
                        <a:uFillTx/>
                        <a:latin typeface="+mn-lt"/>
                        <a:ea typeface="+mn-ea"/>
                        <a:cs typeface="+mn-cs"/>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solidFill>
                      <a:schemeClr val="accent3">
                        <a:lumMod val="20000"/>
                        <a:lumOff val="80000"/>
                      </a:schemeClr>
                    </a:solidFill>
                  </a:tcPr>
                </a:tc>
              </a:tr>
              <a:tr h="762000">
                <a:tc rowSpan="3">
                  <a:txBody>
                    <a:bodyPr/>
                    <a:lstStyle/>
                    <a:p>
                      <a:r>
                        <a:rPr lang="en-US" sz="1200" b="1" dirty="0" smtClean="0">
                          <a:solidFill>
                            <a:schemeClr val="tx1"/>
                          </a:solidFill>
                        </a:rPr>
                        <a:t>Potential future focus</a:t>
                      </a:r>
                      <a:endParaRPr lang="en-US" sz="1200" b="1" dirty="0">
                        <a:solidFill>
                          <a:schemeClr val="tx1"/>
                        </a:solidFill>
                      </a:endParaRPr>
                    </a:p>
                  </a:txBody>
                  <a:tcPr anchor="ctr">
                    <a:lnT w="12700" cap="flat" cmpd="sng" algn="ctr">
                      <a:solidFill>
                        <a:schemeClr val="bg2">
                          <a:lumMod val="85000"/>
                        </a:schemeClr>
                      </a:solidFill>
                      <a:prstDash val="dash"/>
                      <a:round/>
                      <a:headEnd type="none" w="med" len="med"/>
                      <a:tailEnd type="none" w="med" len="med"/>
                    </a:lnT>
                    <a:solidFill>
                      <a:schemeClr val="bg2">
                        <a:lumMod val="95000"/>
                      </a:schemeClr>
                    </a:solidFill>
                  </a:tcPr>
                </a:tc>
                <a:tc>
                  <a:txBody>
                    <a:bodyPr/>
                    <a:lstStyle/>
                    <a:p>
                      <a:r>
                        <a:rPr lang="en-US" sz="1200" dirty="0" smtClean="0">
                          <a:solidFill>
                            <a:schemeClr val="bg1">
                              <a:lumMod val="50000"/>
                            </a:schemeClr>
                          </a:solidFill>
                        </a:rPr>
                        <a:t>Students</a:t>
                      </a:r>
                      <a:endParaRPr lang="en-US" sz="1200" dirty="0">
                        <a:solidFill>
                          <a:schemeClr val="bg1">
                            <a:lumMod val="50000"/>
                          </a:schemeClr>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r>
                        <a:rPr lang="en-US" sz="1200" b="1" dirty="0" smtClean="0">
                          <a:solidFill>
                            <a:schemeClr val="bg1">
                              <a:lumMod val="50000"/>
                            </a:schemeClr>
                          </a:solidFill>
                        </a:rPr>
                        <a:t>Medium</a:t>
                      </a:r>
                    </a:p>
                    <a:p>
                      <a:r>
                        <a:rPr lang="en-US" sz="1200" b="0" dirty="0" smtClean="0">
                          <a:solidFill>
                            <a:schemeClr val="bg1">
                              <a:lumMod val="50000"/>
                            </a:schemeClr>
                          </a:solidFill>
                        </a:rPr>
                        <a:t>(awareness of ADP report may be low)</a:t>
                      </a:r>
                      <a:endParaRPr lang="en-US" sz="1200" b="0" dirty="0">
                        <a:solidFill>
                          <a:schemeClr val="bg1">
                            <a:lumMod val="50000"/>
                          </a:schemeClr>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chemeClr val="bg1">
                              <a:lumMod val="50000"/>
                            </a:schemeClr>
                          </a:solidFill>
                          <a:effectLst/>
                          <a:uLnTx/>
                          <a:uFillTx/>
                          <a:latin typeface="+mn-lt"/>
                          <a:ea typeface="+mn-ea"/>
                          <a:cs typeface="+mn-cs"/>
                        </a:rPr>
                        <a:t>Input to a exploratory model or a paper related to labor / economic concerns</a:t>
                      </a: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smtClean="0">
                          <a:ln>
                            <a:noFill/>
                          </a:ln>
                          <a:solidFill>
                            <a:schemeClr val="bg1">
                              <a:lumMod val="50000"/>
                            </a:schemeClr>
                          </a:solidFill>
                          <a:effectLst/>
                          <a:uLnTx/>
                          <a:uFillTx/>
                          <a:latin typeface="+mn-lt"/>
                          <a:ea typeface="+mn-ea"/>
                          <a:cs typeface="+mn-cs"/>
                        </a:rPr>
                        <a:t>Exploratory</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chemeClr val="bg1">
                              <a:lumMod val="50000"/>
                            </a:schemeClr>
                          </a:solidFill>
                          <a:effectLst/>
                          <a:uLnTx/>
                          <a:uFillTx/>
                          <a:latin typeface="+mn-lt"/>
                          <a:ea typeface="+mn-ea"/>
                          <a:cs typeface="+mn-cs"/>
                        </a:rPr>
                        <a:t>Make it easy for me to tailor data to my project</a:t>
                      </a: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r>
              <a:tr h="370840">
                <a:tc vMerge="1">
                  <a:txBody>
                    <a:bodyPr/>
                    <a:lstStyle/>
                    <a:p>
                      <a:endParaRPr lang="en-US" sz="1200" dirty="0">
                        <a:solidFill>
                          <a:schemeClr val="tx1"/>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r>
                        <a:rPr lang="en-US" sz="1200" dirty="0" smtClean="0">
                          <a:solidFill>
                            <a:schemeClr val="bg1">
                              <a:lumMod val="50000"/>
                            </a:schemeClr>
                          </a:solidFill>
                        </a:rPr>
                        <a:t>Policy</a:t>
                      </a:r>
                      <a:r>
                        <a:rPr lang="en-US" sz="1200" baseline="0" dirty="0" smtClean="0">
                          <a:solidFill>
                            <a:schemeClr val="bg1">
                              <a:lumMod val="50000"/>
                            </a:schemeClr>
                          </a:solidFill>
                        </a:rPr>
                        <a:t> makers</a:t>
                      </a:r>
                      <a:endParaRPr lang="en-US" sz="1200" dirty="0">
                        <a:solidFill>
                          <a:schemeClr val="bg1">
                            <a:lumMod val="50000"/>
                          </a:schemeClr>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r>
                        <a:rPr lang="en-US" sz="1200" b="1" dirty="0" smtClean="0">
                          <a:solidFill>
                            <a:schemeClr val="bg1">
                              <a:lumMod val="50000"/>
                            </a:schemeClr>
                          </a:solidFill>
                        </a:rPr>
                        <a:t>Medium</a:t>
                      </a:r>
                    </a:p>
                    <a:p>
                      <a:r>
                        <a:rPr lang="en-US" sz="1200" b="0" dirty="0" smtClean="0">
                          <a:solidFill>
                            <a:schemeClr val="bg1">
                              <a:lumMod val="50000"/>
                            </a:schemeClr>
                          </a:solidFill>
                        </a:rPr>
                        <a:t>(tend to favor official</a:t>
                      </a:r>
                      <a:r>
                        <a:rPr lang="en-US" sz="1200" b="0" baseline="0" dirty="0" smtClean="0">
                          <a:solidFill>
                            <a:schemeClr val="bg1">
                              <a:lumMod val="50000"/>
                            </a:schemeClr>
                          </a:solidFill>
                        </a:rPr>
                        <a:t> government data</a:t>
                      </a:r>
                      <a:r>
                        <a:rPr lang="en-US" sz="1200" b="0" dirty="0" smtClean="0">
                          <a:solidFill>
                            <a:schemeClr val="bg1">
                              <a:lumMod val="50000"/>
                            </a:schemeClr>
                          </a:solidFill>
                        </a:rPr>
                        <a:t>)</a:t>
                      </a:r>
                      <a:endParaRPr lang="en-US" sz="1200" b="1" dirty="0">
                        <a:solidFill>
                          <a:schemeClr val="bg1">
                            <a:lumMod val="50000"/>
                          </a:schemeClr>
                        </a:solidFill>
                      </a:endParaRP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prstClr val="white">
                              <a:lumMod val="50000"/>
                            </a:prstClr>
                          </a:solidFill>
                          <a:effectLst/>
                          <a:uLnTx/>
                          <a:uFillTx/>
                          <a:latin typeface="+mn-lt"/>
                          <a:ea typeface="+mn-ea"/>
                          <a:cs typeface="+mn-cs"/>
                        </a:rPr>
                        <a:t>Context and supporting data for proposed legislation</a:t>
                      </a: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c>
                  <a:txBody>
                    <a:bodyPr/>
                    <a:lstStyle/>
                    <a:p>
                      <a:r>
                        <a:rPr lang="en-US" sz="1200" b="1" dirty="0" smtClean="0">
                          <a:solidFill>
                            <a:schemeClr val="bg1">
                              <a:lumMod val="50000"/>
                            </a:schemeClr>
                          </a:solidFill>
                        </a:rPr>
                        <a:t>Communicative</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chemeClr val="bg1">
                              <a:lumMod val="50000"/>
                            </a:schemeClr>
                          </a:solidFill>
                          <a:effectLst/>
                          <a:uLnTx/>
                          <a:uFillTx/>
                          <a:latin typeface="+mn-lt"/>
                          <a:ea typeface="+mn-ea"/>
                          <a:cs typeface="+mn-cs"/>
                        </a:rPr>
                        <a:t>Make it easy for me to see trends relative to my constituents</a:t>
                      </a:r>
                    </a:p>
                  </a:txBody>
                  <a:tcPr>
                    <a:lnT w="12700" cap="flat" cmpd="sng" algn="ctr">
                      <a:solidFill>
                        <a:schemeClr val="bg2">
                          <a:lumMod val="85000"/>
                        </a:schemeClr>
                      </a:solidFill>
                      <a:prstDash val="dash"/>
                      <a:round/>
                      <a:headEnd type="none" w="med" len="med"/>
                      <a:tailEnd type="none" w="med" len="med"/>
                    </a:lnT>
                    <a:lnB w="12700" cap="flat" cmpd="sng" algn="ctr">
                      <a:solidFill>
                        <a:schemeClr val="bg2">
                          <a:lumMod val="85000"/>
                        </a:schemeClr>
                      </a:solidFill>
                      <a:prstDash val="dash"/>
                      <a:round/>
                      <a:headEnd type="none" w="med" len="med"/>
                      <a:tailEnd type="none" w="med" len="med"/>
                    </a:lnB>
                    <a:noFill/>
                  </a:tcPr>
                </a:tc>
              </a:tr>
              <a:tr h="370840">
                <a:tc vMerge="1">
                  <a:txBody>
                    <a:bodyPr/>
                    <a:lstStyle/>
                    <a:p>
                      <a:endParaRPr lang="en-US" sz="1200" dirty="0">
                        <a:solidFill>
                          <a:schemeClr val="tx1"/>
                        </a:solidFill>
                      </a:endParaRPr>
                    </a:p>
                  </a:txBody>
                  <a:tcPr>
                    <a:lnT w="12700" cap="flat" cmpd="sng" algn="ctr">
                      <a:solidFill>
                        <a:schemeClr val="bg2">
                          <a:lumMod val="85000"/>
                        </a:schemeClr>
                      </a:solidFill>
                      <a:prstDash val="dash"/>
                      <a:round/>
                      <a:headEnd type="none" w="med" len="med"/>
                      <a:tailEnd type="none" w="med" len="med"/>
                    </a:lnT>
                    <a:noFill/>
                  </a:tcPr>
                </a:tc>
                <a:tc>
                  <a:txBody>
                    <a:bodyPr/>
                    <a:lstStyle/>
                    <a:p>
                      <a:r>
                        <a:rPr lang="en-US" sz="1200" dirty="0" smtClean="0">
                          <a:solidFill>
                            <a:schemeClr val="bg1">
                              <a:lumMod val="50000"/>
                            </a:schemeClr>
                          </a:solidFill>
                        </a:rPr>
                        <a:t>Small</a:t>
                      </a:r>
                      <a:r>
                        <a:rPr lang="en-US" sz="1200" baseline="0" dirty="0" smtClean="0">
                          <a:solidFill>
                            <a:schemeClr val="bg1">
                              <a:lumMod val="50000"/>
                            </a:schemeClr>
                          </a:solidFill>
                        </a:rPr>
                        <a:t> businesses</a:t>
                      </a:r>
                      <a:endParaRPr lang="en-US" sz="1200" dirty="0">
                        <a:solidFill>
                          <a:schemeClr val="bg1">
                            <a:lumMod val="50000"/>
                          </a:schemeClr>
                        </a:solidFill>
                      </a:endParaRPr>
                    </a:p>
                  </a:txBody>
                  <a:tcPr>
                    <a:lnT w="12700" cap="flat" cmpd="sng" algn="ctr">
                      <a:solidFill>
                        <a:schemeClr val="bg2">
                          <a:lumMod val="85000"/>
                        </a:schemeClr>
                      </a:solidFill>
                      <a:prstDash val="dash"/>
                      <a:round/>
                      <a:headEnd type="none" w="med" len="med"/>
                      <a:tailEnd type="none" w="med" len="med"/>
                    </a:lnT>
                    <a:noFill/>
                  </a:tcPr>
                </a:tc>
                <a:tc>
                  <a:txBody>
                    <a:bodyPr/>
                    <a:lstStyle/>
                    <a:p>
                      <a:r>
                        <a:rPr lang="en-US" sz="1200" b="1" dirty="0" smtClean="0">
                          <a:solidFill>
                            <a:schemeClr val="bg1">
                              <a:lumMod val="50000"/>
                            </a:schemeClr>
                          </a:solidFill>
                        </a:rPr>
                        <a:t>Low</a:t>
                      </a:r>
                    </a:p>
                    <a:p>
                      <a:r>
                        <a:rPr lang="en-US" sz="1200" b="0" dirty="0" smtClean="0">
                          <a:solidFill>
                            <a:schemeClr val="bg1">
                              <a:lumMod val="50000"/>
                            </a:schemeClr>
                          </a:solidFill>
                        </a:rPr>
                        <a:t>(busy running their businesses)</a:t>
                      </a:r>
                      <a:endParaRPr lang="en-US" sz="1200" b="0" dirty="0">
                        <a:solidFill>
                          <a:schemeClr val="bg1">
                            <a:lumMod val="50000"/>
                          </a:schemeClr>
                        </a:solidFill>
                      </a:endParaRPr>
                    </a:p>
                  </a:txBody>
                  <a:tcPr>
                    <a:lnT w="12700" cap="flat" cmpd="sng" algn="ctr">
                      <a:solidFill>
                        <a:schemeClr val="bg2">
                          <a:lumMod val="85000"/>
                        </a:schemeClr>
                      </a:solidFill>
                      <a:prstDash val="dash"/>
                      <a:round/>
                      <a:headEnd type="none" w="med" len="med"/>
                      <a:tailEnd type="none" w="med" len="med"/>
                    </a:lnT>
                    <a:noFill/>
                  </a:tcPr>
                </a:tc>
                <a:tc>
                  <a:txBody>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chemeClr val="bg1">
                              <a:lumMod val="50000"/>
                            </a:schemeClr>
                          </a:solidFill>
                          <a:effectLst/>
                          <a:uLnTx/>
                          <a:uFillTx/>
                          <a:latin typeface="+mn-lt"/>
                          <a:ea typeface="+mn-ea"/>
                          <a:cs typeface="+mn-cs"/>
                        </a:rPr>
                        <a:t>Put their own experience in context of the broader economy</a:t>
                      </a:r>
                    </a:p>
                  </a:txBody>
                  <a:tcPr>
                    <a:lnT w="12700" cap="flat" cmpd="sng" algn="ctr">
                      <a:solidFill>
                        <a:schemeClr val="bg2">
                          <a:lumMod val="85000"/>
                        </a:schemeClr>
                      </a:solidFill>
                      <a:prstDash val="dash"/>
                      <a:round/>
                      <a:headEnd type="none" w="med" len="med"/>
                      <a:tailEnd type="none" w="med" len="med"/>
                    </a:lnT>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smtClean="0">
                          <a:ln>
                            <a:noFill/>
                          </a:ln>
                          <a:solidFill>
                            <a:schemeClr val="bg1">
                              <a:lumMod val="50000"/>
                            </a:schemeClr>
                          </a:solidFill>
                          <a:effectLst/>
                          <a:uLnTx/>
                          <a:uFillTx/>
                          <a:latin typeface="+mn-lt"/>
                          <a:ea typeface="+mn-ea"/>
                          <a:cs typeface="+mn-cs"/>
                        </a:rPr>
                        <a:t>Communicative</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chemeClr val="bg1">
                              <a:lumMod val="50000"/>
                            </a:schemeClr>
                          </a:solidFill>
                          <a:effectLst/>
                          <a:uLnTx/>
                          <a:uFillTx/>
                          <a:latin typeface="+mn-lt"/>
                          <a:ea typeface="+mn-ea"/>
                          <a:cs typeface="+mn-cs"/>
                        </a:rPr>
                        <a:t>Help me understand how I relate to businesses like me</a:t>
                      </a:r>
                    </a:p>
                  </a:txBody>
                  <a:tcPr>
                    <a:lnT w="12700" cap="flat" cmpd="sng" algn="ctr">
                      <a:solidFill>
                        <a:schemeClr val="bg2">
                          <a:lumMod val="85000"/>
                        </a:schemeClr>
                      </a:solidFill>
                      <a:prstDash val="dash"/>
                      <a:round/>
                      <a:headEnd type="none" w="med" len="med"/>
                      <a:tailEnd type="none" w="med" len="med"/>
                    </a:lnT>
                    <a:noFill/>
                  </a:tcPr>
                </a:tc>
              </a:tr>
            </a:tbl>
          </a:graphicData>
        </a:graphic>
      </p:graphicFrame>
      <p:sp>
        <p:nvSpPr>
          <p:cNvPr id="5" name="Rectangle 4"/>
          <p:cNvSpPr/>
          <p:nvPr/>
        </p:nvSpPr>
        <p:spPr>
          <a:xfrm>
            <a:off x="7467600" y="76200"/>
            <a:ext cx="1594104" cy="3048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a:r>
              <a:rPr lang="en-US" sz="1200" b="1" dirty="0"/>
              <a:t>  </a:t>
            </a:r>
            <a:r>
              <a:rPr lang="en-US" sz="1200" b="1" dirty="0" smtClean="0"/>
              <a:t>Objective</a:t>
            </a:r>
            <a:endParaRPr lang="en-US" sz="1200" b="1" dirty="0"/>
          </a:p>
        </p:txBody>
      </p:sp>
      <p:pic>
        <p:nvPicPr>
          <p:cNvPr id="6" name="Picture 10" descr="http://image.flaticon.com/icons/png/128/65/6553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83772" y="125708"/>
            <a:ext cx="202735" cy="20273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2581050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Where we left off as of the mid-term</a:t>
            </a:r>
            <a:br>
              <a:rPr lang="en-US" b="1" dirty="0" smtClean="0"/>
            </a:br>
            <a:r>
              <a:rPr lang="en-US" sz="2000" dirty="0" smtClean="0"/>
              <a:t>Design mockups</a:t>
            </a:r>
            <a:endParaRPr lang="en-US" dirty="0"/>
          </a:p>
        </p:txBody>
      </p:sp>
      <p:sp>
        <p:nvSpPr>
          <p:cNvPr id="4" name="ColumnHeader"/>
          <p:cNvSpPr>
            <a:spLocks noChangeArrowheads="1"/>
          </p:cNvSpPr>
          <p:nvPr/>
        </p:nvSpPr>
        <p:spPr bwMode="gray">
          <a:xfrm>
            <a:off x="590550" y="1282243"/>
            <a:ext cx="3695700" cy="400110"/>
          </a:xfrm>
          <a:prstGeom prst="rect">
            <a:avLst/>
          </a:prstGeom>
          <a:solidFill>
            <a:schemeClr val="bg1"/>
          </a:solidFill>
          <a:ln w="9525">
            <a:noFill/>
            <a:miter lim="800000"/>
            <a:headEnd/>
            <a:tailEnd/>
          </a:ln>
          <a:effectLst>
            <a:outerShdw dist="25400" dir="5400000" sx="99000" sy="99000" algn="ctr" rotWithShape="0">
              <a:schemeClr val="bg1"/>
            </a:outerShdw>
          </a:effectLst>
        </p:spPr>
        <p:txBody>
          <a:bodyPr wrap="square" tIns="91440" bIns="91440" anchor="b">
            <a:spAutoFit/>
          </a:bodyPr>
          <a:lstStyle/>
          <a:p>
            <a:pPr algn="ctr" defTabSz="457200" fontAlgn="base">
              <a:spcBef>
                <a:spcPct val="0"/>
              </a:spcBef>
              <a:spcAft>
                <a:spcPct val="0"/>
              </a:spcAft>
            </a:pPr>
            <a:r>
              <a:rPr lang="en-US" sz="1400" b="1" dirty="0" smtClean="0">
                <a:solidFill>
                  <a:srgbClr val="000000"/>
                </a:solidFill>
              </a:rPr>
              <a:t>Jobs Explorer</a:t>
            </a:r>
            <a:endParaRPr lang="en-US" sz="1400" b="1" dirty="0">
              <a:solidFill>
                <a:srgbClr val="000000"/>
              </a:solidFill>
            </a:endParaRPr>
          </a:p>
        </p:txBody>
      </p:sp>
      <p:cxnSp>
        <p:nvCxnSpPr>
          <p:cNvPr id="5" name="Straight Connector 4"/>
          <p:cNvCxnSpPr/>
          <p:nvPr/>
        </p:nvCxnSpPr>
        <p:spPr>
          <a:xfrm>
            <a:off x="304800" y="1711394"/>
            <a:ext cx="42672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724400" y="1711394"/>
            <a:ext cx="42672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ColumnHeader"/>
          <p:cNvSpPr>
            <a:spLocks noChangeArrowheads="1"/>
          </p:cNvSpPr>
          <p:nvPr/>
        </p:nvSpPr>
        <p:spPr bwMode="gray">
          <a:xfrm>
            <a:off x="5010150" y="1282243"/>
            <a:ext cx="3695700" cy="400110"/>
          </a:xfrm>
          <a:prstGeom prst="rect">
            <a:avLst/>
          </a:prstGeom>
          <a:solidFill>
            <a:schemeClr val="bg1"/>
          </a:solidFill>
          <a:ln w="9525">
            <a:noFill/>
            <a:miter lim="800000"/>
            <a:headEnd/>
            <a:tailEnd/>
          </a:ln>
          <a:effectLst>
            <a:outerShdw dist="25400" dir="5400000" sx="99000" sy="99000" algn="ctr" rotWithShape="0">
              <a:schemeClr val="bg1"/>
            </a:outerShdw>
          </a:effectLst>
        </p:spPr>
        <p:txBody>
          <a:bodyPr wrap="square" tIns="91440" bIns="91440" anchor="b">
            <a:spAutoFit/>
          </a:bodyPr>
          <a:lstStyle/>
          <a:p>
            <a:pPr algn="ctr" defTabSz="457200" fontAlgn="base">
              <a:spcBef>
                <a:spcPct val="0"/>
              </a:spcBef>
              <a:spcAft>
                <a:spcPct val="0"/>
              </a:spcAft>
            </a:pPr>
            <a:r>
              <a:rPr lang="en-US" sz="1400" b="1" dirty="0" smtClean="0">
                <a:solidFill>
                  <a:srgbClr val="000000"/>
                </a:solidFill>
              </a:rPr>
              <a:t>BLS Comparison</a:t>
            </a:r>
            <a:endParaRPr lang="en-US" sz="1400" b="1" dirty="0">
              <a:solidFill>
                <a:srgbClr val="000000"/>
              </a:solidFill>
            </a:endParaRPr>
          </a:p>
        </p:txBody>
      </p:sp>
      <p:sp>
        <p:nvSpPr>
          <p:cNvPr id="10" name="Rectangle 9"/>
          <p:cNvSpPr/>
          <p:nvPr/>
        </p:nvSpPr>
        <p:spPr>
          <a:xfrm>
            <a:off x="7467600" y="76200"/>
            <a:ext cx="1594104" cy="3048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a:r>
              <a:rPr lang="en-US" sz="1200" b="1" dirty="0"/>
              <a:t>  </a:t>
            </a:r>
            <a:r>
              <a:rPr lang="en-US" sz="1200" b="1" dirty="0" smtClean="0"/>
              <a:t>Objective</a:t>
            </a:r>
            <a:endParaRPr lang="en-US" sz="1200" b="1" dirty="0"/>
          </a:p>
        </p:txBody>
      </p:sp>
      <p:pic>
        <p:nvPicPr>
          <p:cNvPr id="11" name="Picture 10" descr="http://image.flaticon.com/icons/png/128/65/6553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83772" y="125708"/>
            <a:ext cx="202735" cy="202735"/>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2362200"/>
            <a:ext cx="4168140" cy="2800350"/>
          </a:xfrm>
          <a:prstGeom prst="rect">
            <a:avLst/>
          </a:prstGeom>
        </p:spPr>
      </p:pic>
      <p:pic>
        <p:nvPicPr>
          <p:cNvPr id="368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1828800"/>
            <a:ext cx="3886742" cy="2209799"/>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4191000"/>
            <a:ext cx="3886200" cy="23622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7083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 few technology choices were fundamental </a:t>
            </a:r>
            <a:br>
              <a:rPr lang="en-US" b="1" dirty="0" smtClean="0"/>
            </a:br>
            <a:r>
              <a:rPr lang="en-US" b="1" dirty="0" smtClean="0"/>
              <a:t>to building our final visualization</a:t>
            </a:r>
            <a:endParaRPr lang="en-US" b="1" dirty="0"/>
          </a:p>
        </p:txBody>
      </p:sp>
      <p:sp>
        <p:nvSpPr>
          <p:cNvPr id="4" name="Rectangle 3"/>
          <p:cNvSpPr/>
          <p:nvPr/>
        </p:nvSpPr>
        <p:spPr>
          <a:xfrm>
            <a:off x="7467600" y="76200"/>
            <a:ext cx="1594104" cy="304800"/>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a:r>
              <a:rPr lang="en-US" sz="1200" b="1" dirty="0"/>
              <a:t>  </a:t>
            </a:r>
            <a:r>
              <a:rPr lang="en-US" sz="1200" b="1" dirty="0" smtClean="0"/>
              <a:t>Technology</a:t>
            </a:r>
            <a:endParaRPr lang="en-US" sz="1200" b="1" dirty="0"/>
          </a:p>
        </p:txBody>
      </p:sp>
      <p:pic>
        <p:nvPicPr>
          <p:cNvPr id="6" name="Picture 27" descr="C:\Users\venjaraa\Desktop\bw-stack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70473" y="125730"/>
            <a:ext cx="228600" cy="228600"/>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8" name="Table 7"/>
          <p:cNvGraphicFramePr>
            <a:graphicFrameLocks noGrp="1"/>
          </p:cNvGraphicFramePr>
          <p:nvPr>
            <p:extLst>
              <p:ext uri="{D42A27DB-BD31-4B8C-83A1-F6EECF244321}">
                <p14:modId xmlns:p14="http://schemas.microsoft.com/office/powerpoint/2010/main" val="783660392"/>
              </p:ext>
            </p:extLst>
          </p:nvPr>
        </p:nvGraphicFramePr>
        <p:xfrm>
          <a:off x="380997" y="1544316"/>
          <a:ext cx="8610603" cy="4574579"/>
        </p:xfrm>
        <a:graphic>
          <a:graphicData uri="http://schemas.openxmlformats.org/drawingml/2006/table">
            <a:tbl>
              <a:tblPr firstRow="1" bandRow="1">
                <a:tableStyleId>{5C22544A-7EE6-4342-B048-85BDC9FD1C3A}</a:tableStyleId>
              </a:tblPr>
              <a:tblGrid>
                <a:gridCol w="1447803">
                  <a:extLst>
                    <a:ext uri="{9D8B030D-6E8A-4147-A177-3AD203B41FA5}">
                      <a16:colId xmlns="" xmlns:a16="http://schemas.microsoft.com/office/drawing/2014/main" val="20000"/>
                    </a:ext>
                  </a:extLst>
                </a:gridCol>
                <a:gridCol w="76200"/>
                <a:gridCol w="1600200">
                  <a:extLst>
                    <a:ext uri="{9D8B030D-6E8A-4147-A177-3AD203B41FA5}">
                      <a16:colId xmlns="" xmlns:a16="http://schemas.microsoft.com/office/drawing/2014/main" val="20001"/>
                    </a:ext>
                  </a:extLst>
                </a:gridCol>
                <a:gridCol w="228600"/>
                <a:gridCol w="5257800"/>
              </a:tblGrid>
              <a:tr h="293861">
                <a:tc>
                  <a:txBody>
                    <a:bodyPr/>
                    <a:lstStyle/>
                    <a:p>
                      <a:r>
                        <a:rPr lang="en-US" sz="1400" b="1" dirty="0" smtClean="0">
                          <a:solidFill>
                            <a:schemeClr val="tx1"/>
                          </a:solidFill>
                        </a:rPr>
                        <a:t>Function</a:t>
                      </a:r>
                      <a:endParaRPr lang="en-US" sz="1400" b="1" dirty="0">
                        <a:solidFill>
                          <a:schemeClr val="tx1"/>
                        </a:solidFill>
                      </a:endParaRPr>
                    </a:p>
                  </a:txBody>
                  <a:tcPr anchor="b">
                    <a:lnB w="12700" cap="flat" cmpd="sng" algn="ctr">
                      <a:solidFill>
                        <a:schemeClr val="accent1"/>
                      </a:solidFill>
                      <a:prstDash val="solid"/>
                      <a:round/>
                      <a:headEnd type="none" w="med" len="med"/>
                      <a:tailEnd type="none" w="med" len="med"/>
                    </a:lnB>
                    <a:noFill/>
                  </a:tcPr>
                </a:tc>
                <a:tc>
                  <a:txBody>
                    <a:bodyPr/>
                    <a:lstStyle/>
                    <a:p>
                      <a:endParaRPr lang="en-US" sz="1400" b="1" dirty="0">
                        <a:solidFill>
                          <a:schemeClr val="tx1"/>
                        </a:solidFill>
                      </a:endParaRPr>
                    </a:p>
                  </a:txBody>
                  <a:tcPr marL="18288" marR="18288" anchor="b">
                    <a:lnB w="28575" cap="flat" cmpd="sng" algn="ctr">
                      <a:solidFill>
                        <a:schemeClr val="bg2"/>
                      </a:solidFill>
                      <a:prstDash val="solid"/>
                      <a:round/>
                      <a:headEnd type="none" w="med" len="med"/>
                      <a:tailEnd type="none" w="med" len="med"/>
                    </a:lnB>
                    <a:noFill/>
                  </a:tcPr>
                </a:tc>
                <a:tc>
                  <a:txBody>
                    <a:bodyPr/>
                    <a:lstStyle/>
                    <a:p>
                      <a:r>
                        <a:rPr lang="en-US" sz="1400" b="1" dirty="0" smtClean="0">
                          <a:solidFill>
                            <a:schemeClr val="tx1"/>
                          </a:solidFill>
                        </a:rPr>
                        <a:t>Technology</a:t>
                      </a:r>
                      <a:endParaRPr lang="en-US" sz="1400" b="1" dirty="0">
                        <a:solidFill>
                          <a:schemeClr val="tx1"/>
                        </a:solidFill>
                      </a:endParaRPr>
                    </a:p>
                  </a:txBody>
                  <a:tcPr anchor="b">
                    <a:lnR w="12700" cmpd="sng">
                      <a:noFill/>
                    </a:lnR>
                    <a:lnB w="12700" cap="flat" cmpd="sng" algn="ctr">
                      <a:solidFill>
                        <a:schemeClr val="accent1"/>
                      </a:solidFill>
                      <a:prstDash val="solid"/>
                      <a:round/>
                      <a:headEnd type="none" w="med" len="med"/>
                      <a:tailEnd type="none" w="med" len="med"/>
                    </a:lnB>
                    <a:noFill/>
                  </a:tcPr>
                </a:tc>
                <a:tc>
                  <a:txBody>
                    <a:bodyPr/>
                    <a:lstStyle/>
                    <a:p>
                      <a:endParaRPr lang="en-US" sz="1400" b="1" dirty="0">
                        <a:solidFill>
                          <a:schemeClr val="tx1"/>
                        </a:solidFill>
                      </a:endParaRPr>
                    </a:p>
                  </a:txBody>
                  <a:tcPr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1" dirty="0" smtClean="0">
                          <a:solidFill>
                            <a:schemeClr val="tx1"/>
                          </a:solidFill>
                        </a:rPr>
                        <a:t>Rationale</a:t>
                      </a:r>
                      <a:endParaRPr lang="en-US" sz="1400" b="1" dirty="0">
                        <a:solidFill>
                          <a:schemeClr val="tx1"/>
                        </a:solidFill>
                      </a:endParaRPr>
                    </a:p>
                  </a:txBody>
                  <a:tcPr anchor="b">
                    <a:lnL w="12700" cmpd="sng">
                      <a:noFill/>
                    </a:lnL>
                    <a:lnR w="12700" cmpd="sng">
                      <a:noFill/>
                    </a:lnR>
                    <a:lnB w="12700" cap="flat" cmpd="sng" algn="ctr">
                      <a:solidFill>
                        <a:schemeClr val="accent1"/>
                      </a:solidFill>
                      <a:prstDash val="solid"/>
                      <a:round/>
                      <a:headEnd type="none" w="med" len="med"/>
                      <a:tailEnd type="none" w="med" len="med"/>
                    </a:lnB>
                    <a:noFill/>
                  </a:tcPr>
                </a:tc>
                <a:extLst>
                  <a:ext uri="{0D108BD9-81ED-4DB2-BD59-A6C34878D82A}">
                    <a16:rowId xmlns="" xmlns:a16="http://schemas.microsoft.com/office/drawing/2014/main" val="10000"/>
                  </a:ext>
                </a:extLst>
              </a:tr>
              <a:tr h="137313">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400" b="1" dirty="0" smtClean="0"/>
                    </a:p>
                  </a:txBody>
                  <a:tcP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71450" indent="-171450">
                        <a:buFont typeface="Arial" panose="020B0604020202020204" pitchFamily="34" charset="0"/>
                        <a:buChar char="•"/>
                      </a:pPr>
                      <a:endParaRPr lang="en-US" sz="400" dirty="0" smtClean="0"/>
                    </a:p>
                  </a:txBody>
                  <a:tcPr marL="18288" marR="18288">
                    <a:lnT w="28575"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buFont typeface="Arial" charset="0"/>
                        <a:buNone/>
                      </a:pPr>
                      <a:endParaRPr lang="en-US" sz="400" baseline="0" dirty="0" smtClean="0"/>
                    </a:p>
                  </a:txBody>
                  <a:tcP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buFont typeface="Arial" charset="0"/>
                        <a:buNone/>
                      </a:pPr>
                      <a:endParaRPr lang="en-US" sz="400" baseline="0" dirty="0" smtClean="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buFont typeface="Arial" charset="0"/>
                        <a:buNone/>
                      </a:pPr>
                      <a:endParaRPr lang="en-US" sz="400" baseline="0" dirty="0" smtClean="0"/>
                    </a:p>
                  </a:txBody>
                  <a:tcP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 xmlns:a16="http://schemas.microsoft.com/office/drawing/2014/main" val="10002"/>
                  </a:ext>
                </a:extLst>
              </a:tr>
              <a:tr h="985977">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smtClean="0">
                          <a:solidFill>
                            <a:schemeClr val="bg2"/>
                          </a:solidFill>
                        </a:rPr>
                        <a:t>Visualization</a:t>
                      </a:r>
                    </a:p>
                  </a:txBody>
                  <a:tcPr anchor="ctr">
                    <a:lnT w="28575"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4"/>
                    </a:solidFill>
                  </a:tcPr>
                </a:tc>
                <a:tc>
                  <a:txBody>
                    <a:bodyPr/>
                    <a:lstStyle/>
                    <a:p>
                      <a:pPr marL="171450" indent="-171450">
                        <a:buFont typeface="Arial" panose="020B0604020202020204" pitchFamily="34" charset="0"/>
                        <a:buChar char="•"/>
                      </a:pPr>
                      <a:endParaRPr lang="en-US" sz="1200" dirty="0" smtClean="0"/>
                    </a:p>
                  </a:txBody>
                  <a:tcPr marL="18288" marR="18288"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baseline="0" dirty="0" err="1" smtClean="0"/>
                        <a:t>Highcharts</a:t>
                      </a:r>
                      <a:endParaRPr lang="en-US" sz="1400" b="0" baseline="0" dirty="0" smtClean="0"/>
                    </a:p>
                  </a:txBody>
                  <a:tcPr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endParaRPr lang="en-US" sz="1100" baseline="0" dirty="0" smtClean="0"/>
                    </a:p>
                  </a:txBody>
                  <a:tcPr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80975" indent="-171450" algn="l" defTabSz="914400" rtl="0" eaLnBrk="1" latinLnBrk="0" hangingPunct="1">
                        <a:buFont typeface="Arial" panose="020B0604020202020204" pitchFamily="34" charset="0"/>
                        <a:buChar char="•"/>
                      </a:pPr>
                      <a:r>
                        <a:rPr lang="en-US" sz="1400" b="0" kern="1200" dirty="0" smtClean="0">
                          <a:solidFill>
                            <a:schemeClr val="dk1"/>
                          </a:solidFill>
                          <a:latin typeface="Arial" panose="020B0604020202020204" pitchFamily="34" charset="0"/>
                          <a:ea typeface="+mn-ea"/>
                          <a:cs typeface="Arial" panose="020B0604020202020204" pitchFamily="34" charset="0"/>
                        </a:rPr>
                        <a:t>Simple,</a:t>
                      </a:r>
                      <a:r>
                        <a:rPr lang="en-US" sz="1400" b="0" kern="1200" baseline="0" dirty="0" smtClean="0">
                          <a:solidFill>
                            <a:schemeClr val="dk1"/>
                          </a:solidFill>
                          <a:latin typeface="Arial" panose="020B0604020202020204" pitchFamily="34" charset="0"/>
                          <a:ea typeface="+mn-ea"/>
                          <a:cs typeface="Arial" panose="020B0604020202020204" pitchFamily="34" charset="0"/>
                        </a:rPr>
                        <a:t> clean aesthetic with lots of interactive features</a:t>
                      </a:r>
                    </a:p>
                    <a:p>
                      <a:pPr marL="180975" indent="-171450" algn="l" defTabSz="914400" rtl="0" eaLnBrk="1" latinLnBrk="0" hangingPunct="1">
                        <a:buFont typeface="Arial" panose="020B0604020202020204" pitchFamily="34" charset="0"/>
                        <a:buChar char="•"/>
                      </a:pPr>
                      <a:r>
                        <a:rPr lang="en-US" sz="1400" b="0" kern="1200" baseline="0" dirty="0" smtClean="0">
                          <a:solidFill>
                            <a:schemeClr val="dk1"/>
                          </a:solidFill>
                          <a:latin typeface="Arial" panose="020B0604020202020204" pitchFamily="34" charset="0"/>
                          <a:ea typeface="+mn-ea"/>
                          <a:cs typeface="Arial" panose="020B0604020202020204" pitchFamily="34" charset="0"/>
                        </a:rPr>
                        <a:t>Well-chosen default settings, but configurable. Lots of functionality out-of-the-box</a:t>
                      </a:r>
                      <a:endParaRPr lang="en-US" sz="1400" b="0" kern="1200" dirty="0" smtClean="0">
                        <a:solidFill>
                          <a:schemeClr val="dk1"/>
                        </a:solidFill>
                        <a:latin typeface="Arial" panose="020B0604020202020204" pitchFamily="34" charset="0"/>
                        <a:ea typeface="+mn-ea"/>
                        <a:cs typeface="Arial" panose="020B0604020202020204" pitchFamily="34" charset="0"/>
                      </a:endParaRPr>
                    </a:p>
                    <a:p>
                      <a:pPr marL="180975" indent="-171450" algn="l" defTabSz="914400" rtl="0" eaLnBrk="1" latinLnBrk="0" hangingPunct="1">
                        <a:buFont typeface="Arial" panose="020B0604020202020204" pitchFamily="34" charset="0"/>
                        <a:buChar char="•"/>
                      </a:pPr>
                      <a:r>
                        <a:rPr lang="en-US" sz="1400" b="0" kern="1200" dirty="0" smtClean="0">
                          <a:solidFill>
                            <a:schemeClr val="dk1"/>
                          </a:solidFill>
                          <a:latin typeface="Arial" panose="020B0604020202020204" pitchFamily="34" charset="0"/>
                          <a:ea typeface="+mn-ea"/>
                          <a:cs typeface="Arial" panose="020B0604020202020204" pitchFamily="34" charset="0"/>
                        </a:rPr>
                        <a:t>Pure </a:t>
                      </a:r>
                      <a:r>
                        <a:rPr lang="en-US" sz="1400" b="0" kern="1200" dirty="0" err="1" smtClean="0">
                          <a:solidFill>
                            <a:schemeClr val="dk1"/>
                          </a:solidFill>
                          <a:latin typeface="Arial" panose="020B0604020202020204" pitchFamily="34" charset="0"/>
                          <a:ea typeface="+mn-ea"/>
                          <a:cs typeface="Arial" panose="020B0604020202020204" pitchFamily="34" charset="0"/>
                        </a:rPr>
                        <a:t>javascript</a:t>
                      </a:r>
                      <a:r>
                        <a:rPr lang="en-US" sz="1400" b="0" kern="1200" dirty="0" smtClean="0">
                          <a:solidFill>
                            <a:schemeClr val="dk1"/>
                          </a:solidFill>
                          <a:latin typeface="Arial" panose="020B0604020202020204" pitchFamily="34" charset="0"/>
                          <a:ea typeface="+mn-ea"/>
                          <a:cs typeface="Arial" panose="020B0604020202020204" pitchFamily="34" charset="0"/>
                        </a:rPr>
                        <a:t>, easy to deploy with just a few</a:t>
                      </a:r>
                      <a:r>
                        <a:rPr lang="en-US" sz="1400" b="0" kern="1200" baseline="0" dirty="0" smtClean="0">
                          <a:solidFill>
                            <a:schemeClr val="dk1"/>
                          </a:solidFill>
                          <a:latin typeface="Arial" panose="020B0604020202020204" pitchFamily="34" charset="0"/>
                          <a:ea typeface="+mn-ea"/>
                          <a:cs typeface="Arial" panose="020B0604020202020204" pitchFamily="34" charset="0"/>
                        </a:rPr>
                        <a:t> files</a:t>
                      </a:r>
                    </a:p>
                    <a:p>
                      <a:pPr marL="180975" indent="-171450" algn="l" defTabSz="914400" rtl="0" eaLnBrk="1" latinLnBrk="0" hangingPunct="1">
                        <a:buFont typeface="Arial" panose="020B0604020202020204" pitchFamily="34" charset="0"/>
                        <a:buChar char="•"/>
                      </a:pPr>
                      <a:r>
                        <a:rPr lang="en-US" sz="1400" b="0" kern="1200" baseline="0" dirty="0" smtClean="0">
                          <a:solidFill>
                            <a:schemeClr val="dk1"/>
                          </a:solidFill>
                          <a:latin typeface="Arial" panose="020B0604020202020204" pitchFamily="34" charset="0"/>
                          <a:ea typeface="+mn-ea"/>
                          <a:cs typeface="Arial" panose="020B0604020202020204" pitchFamily="34" charset="0"/>
                        </a:rPr>
                        <a:t>Data is passed as JSON objects</a:t>
                      </a:r>
                      <a:endParaRPr lang="en-US" sz="1400" b="0" kern="1200" baseline="0" dirty="0" smtClean="0">
                        <a:solidFill>
                          <a:schemeClr val="dk1"/>
                        </a:solidFill>
                        <a:latin typeface="Arial" panose="020B0604020202020204" pitchFamily="34" charset="0"/>
                        <a:ea typeface="+mn-ea"/>
                        <a:cs typeface="Arial" panose="020B0604020202020204" pitchFamily="34" charset="0"/>
                      </a:endParaRPr>
                    </a:p>
                  </a:txBody>
                  <a:tcPr anchor="ctr">
                    <a:lnT w="12700" cap="flat" cmpd="sng" algn="ctr">
                      <a:noFill/>
                      <a:prstDash val="solid"/>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r>
              <a:tr h="1368568">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sz="1600" b="1" dirty="0" smtClean="0">
                          <a:solidFill>
                            <a:schemeClr val="bg2"/>
                          </a:solidFill>
                        </a:rPr>
                        <a:t>Data Manipulation</a:t>
                      </a: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4"/>
                    </a:solidFill>
                  </a:tcPr>
                </a:tc>
                <a:tc>
                  <a:txBody>
                    <a:bodyPr/>
                    <a:lstStyle/>
                    <a:p>
                      <a:pPr marL="171450" indent="-171450">
                        <a:buFont typeface="Arial" charset="0"/>
                        <a:buChar char="•"/>
                      </a:pPr>
                      <a:endParaRPr lang="en-US" sz="1200" dirty="0" smtClean="0"/>
                    </a:p>
                  </a:txBody>
                  <a:tcPr marL="18288" marR="18288"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bg1">
                          <a:lumMod val="65000"/>
                        </a:schemeClr>
                      </a:solidFill>
                      <a:prstDash val="dash"/>
                      <a:round/>
                      <a:headEnd type="none" w="med" len="med"/>
                      <a:tailEnd type="none" w="med" len="med"/>
                    </a:lnB>
                    <a:noFill/>
                  </a:tcPr>
                </a:tc>
                <a:tc>
                  <a:txBody>
                    <a:bodyPr/>
                    <a:lstStyle/>
                    <a:p>
                      <a:pPr marL="0" indent="0" algn="l">
                        <a:buFont typeface="Arial" panose="020B0604020202020204" pitchFamily="34" charset="0"/>
                        <a:buNone/>
                      </a:pPr>
                      <a:r>
                        <a:rPr lang="en-US" sz="1400" b="0" baseline="0" dirty="0" smtClean="0"/>
                        <a:t>Python (Pandas) </a:t>
                      </a:r>
                      <a:r>
                        <a:rPr lang="en-US" sz="1400" b="0" baseline="0" dirty="0" smtClean="0"/>
                        <a:t>+ Flask</a:t>
                      </a: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0" indent="0">
                        <a:buFont typeface="Arial" panose="020B0604020202020204" pitchFamily="34" charset="0"/>
                        <a:buNone/>
                      </a:pPr>
                      <a:endParaRPr lang="en-US" sz="1100" baseline="0" dirty="0" smtClean="0"/>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tc>
                  <a:txBody>
                    <a:bodyPr/>
                    <a:lstStyle/>
                    <a:p>
                      <a:pPr marL="180975" indent="-171450" algn="l" defTabSz="914400" rtl="0" eaLnBrk="1" latinLnBrk="0" hangingPunct="1">
                        <a:buFont typeface="Arial" panose="020B0604020202020204" pitchFamily="34" charset="0"/>
                        <a:buChar char="•"/>
                      </a:pPr>
                      <a:r>
                        <a:rPr lang="en-US" sz="1400" b="0" kern="1200" dirty="0" smtClean="0">
                          <a:solidFill>
                            <a:schemeClr val="dk1"/>
                          </a:solidFill>
                          <a:latin typeface="Arial" panose="020B0604020202020204" pitchFamily="34" charset="0"/>
                          <a:ea typeface="+mn-ea"/>
                          <a:cs typeface="Arial" panose="020B0604020202020204" pitchFamily="34" charset="0"/>
                        </a:rPr>
                        <a:t>Able to use the full functionality</a:t>
                      </a:r>
                      <a:r>
                        <a:rPr lang="en-US" sz="1400" b="0" kern="1200" baseline="0" dirty="0" smtClean="0">
                          <a:solidFill>
                            <a:schemeClr val="dk1"/>
                          </a:solidFill>
                          <a:latin typeface="Arial" panose="020B0604020202020204" pitchFamily="34" charset="0"/>
                          <a:ea typeface="+mn-ea"/>
                          <a:cs typeface="Arial" panose="020B0604020202020204" pitchFamily="34" charset="0"/>
                        </a:rPr>
                        <a:t> of pandas to import, manipulate, and aggregate the source data</a:t>
                      </a:r>
                    </a:p>
                    <a:p>
                      <a:pPr marL="180975" indent="-171450" algn="l" defTabSz="914400" rtl="0" eaLnBrk="1" latinLnBrk="0" hangingPunct="1">
                        <a:buFont typeface="Arial" panose="020B0604020202020204" pitchFamily="34" charset="0"/>
                        <a:buChar char="•"/>
                      </a:pPr>
                      <a:r>
                        <a:rPr lang="en-US" sz="1400" b="0" kern="1200" baseline="0" dirty="0" smtClean="0">
                          <a:solidFill>
                            <a:schemeClr val="dk1"/>
                          </a:solidFill>
                          <a:latin typeface="Arial" panose="020B0604020202020204" pitchFamily="34" charset="0"/>
                          <a:ea typeface="+mn-ea"/>
                          <a:cs typeface="Arial" panose="020B0604020202020204" pitchFamily="34" charset="0"/>
                        </a:rPr>
                        <a:t>Flask acts as the gatekeeper (controller) for the application, intercepting </a:t>
                      </a:r>
                      <a:r>
                        <a:rPr lang="en-US" sz="1400" b="0" kern="1200" baseline="0" dirty="0" err="1" smtClean="0">
                          <a:solidFill>
                            <a:schemeClr val="dk1"/>
                          </a:solidFill>
                          <a:latin typeface="Arial" panose="020B0604020202020204" pitchFamily="34" charset="0"/>
                          <a:ea typeface="+mn-ea"/>
                          <a:cs typeface="Arial" panose="020B0604020202020204" pitchFamily="34" charset="0"/>
                        </a:rPr>
                        <a:t>urls</a:t>
                      </a:r>
                      <a:r>
                        <a:rPr lang="en-US" sz="1400" b="0" kern="1200" baseline="0" dirty="0" smtClean="0">
                          <a:solidFill>
                            <a:schemeClr val="dk1"/>
                          </a:solidFill>
                          <a:latin typeface="Arial" panose="020B0604020202020204" pitchFamily="34" charset="0"/>
                          <a:ea typeface="+mn-ea"/>
                          <a:cs typeface="Arial" panose="020B0604020202020204" pitchFamily="34" charset="0"/>
                        </a:rPr>
                        <a:t> and button clicks</a:t>
                      </a:r>
                    </a:p>
                    <a:p>
                      <a:pPr marL="180975" indent="-171450" algn="l" defTabSz="914400" rtl="0" eaLnBrk="1" latinLnBrk="0" hangingPunct="1">
                        <a:buFont typeface="Arial" panose="020B0604020202020204" pitchFamily="34" charset="0"/>
                        <a:buChar char="•"/>
                      </a:pPr>
                      <a:r>
                        <a:rPr lang="en-US" sz="1400" b="0" kern="1200" baseline="0" dirty="0" smtClean="0">
                          <a:solidFill>
                            <a:schemeClr val="dk1"/>
                          </a:solidFill>
                          <a:latin typeface="Arial" panose="020B0604020202020204" pitchFamily="34" charset="0"/>
                          <a:ea typeface="+mn-ea"/>
                          <a:cs typeface="Arial" panose="020B0604020202020204" pitchFamily="34" charset="0"/>
                        </a:rPr>
                        <a:t>Conditional logic can be written in Python instead of </a:t>
                      </a:r>
                      <a:r>
                        <a:rPr lang="en-US" sz="1400" b="0" kern="1200" baseline="0" dirty="0" err="1" smtClean="0">
                          <a:solidFill>
                            <a:schemeClr val="dk1"/>
                          </a:solidFill>
                          <a:latin typeface="Arial" panose="020B0604020202020204" pitchFamily="34" charset="0"/>
                          <a:ea typeface="+mn-ea"/>
                          <a:cs typeface="Arial" panose="020B0604020202020204" pitchFamily="34" charset="0"/>
                        </a:rPr>
                        <a:t>Javascript</a:t>
                      </a:r>
                      <a:r>
                        <a:rPr lang="en-US" sz="1400" b="0" kern="1200" baseline="0" dirty="0" smtClean="0">
                          <a:solidFill>
                            <a:schemeClr val="dk1"/>
                          </a:solidFill>
                          <a:latin typeface="Arial" panose="020B0604020202020204" pitchFamily="34" charset="0"/>
                          <a:ea typeface="+mn-ea"/>
                          <a:cs typeface="Arial" panose="020B0604020202020204" pitchFamily="34" charset="0"/>
                        </a:rPr>
                        <a:t>, which was a better fit for our skill set</a:t>
                      </a:r>
                    </a:p>
                  </a:txBody>
                  <a:tcPr anchor="ct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noFill/>
                  </a:tcPr>
                </a:tc>
                <a:extLst>
                  <a:ext uri="{0D108BD9-81ED-4DB2-BD59-A6C34878D82A}">
                    <a16:rowId xmlns="" xmlns:a16="http://schemas.microsoft.com/office/drawing/2014/main" val="1026776849"/>
                  </a:ext>
                </a:extLst>
              </a:tr>
              <a:tr h="1587539">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smtClean="0">
                          <a:solidFill>
                            <a:schemeClr val="bg2"/>
                          </a:solidFill>
                        </a:rPr>
                        <a:t>Hosting</a:t>
                      </a:r>
                      <a:endParaRPr lang="en-US" sz="1600" b="0" dirty="0" smtClean="0">
                        <a:solidFill>
                          <a:schemeClr val="bg2"/>
                        </a:solidFill>
                      </a:endParaRPr>
                    </a:p>
                  </a:txBody>
                  <a:tcPr anchor="ct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4"/>
                    </a:solidFill>
                  </a:tcPr>
                </a:tc>
                <a:tc>
                  <a:txBody>
                    <a:bodyPr/>
                    <a:lstStyle/>
                    <a:p>
                      <a:pPr marL="171450" indent="-171450">
                        <a:buFont typeface="Arial" charset="0"/>
                        <a:buChar char="•"/>
                      </a:pPr>
                      <a:endParaRPr lang="en-US" sz="1200" dirty="0" smtClean="0"/>
                    </a:p>
                  </a:txBody>
                  <a:tcPr marL="18288" marR="18288" anchor="ctr">
                    <a:lnR w="12700" cmpd="sng">
                      <a:noFill/>
                    </a:lnR>
                    <a:lnT w="12700" cap="flat" cmpd="sng" algn="ctr">
                      <a:solidFill>
                        <a:schemeClr val="bg1">
                          <a:lumMod val="65000"/>
                        </a:schemeClr>
                      </a:solidFill>
                      <a:prstDash val="dash"/>
                      <a:round/>
                      <a:headEnd type="none" w="med" len="med"/>
                      <a:tailEnd type="none" w="med" len="med"/>
                    </a:lnT>
                    <a:lnB w="12700" cap="flat" cmpd="sng" algn="ctr">
                      <a:solidFill>
                        <a:schemeClr val="bg1">
                          <a:lumMod val="65000"/>
                        </a:schemeClr>
                      </a:solidFill>
                      <a:prstDash val="dash"/>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baseline="0" dirty="0" err="1" smtClean="0"/>
                        <a:t>PythonAnywhere</a:t>
                      </a:r>
                      <a:endParaRPr lang="en-US" sz="1400" b="0" baseline="0" dirty="0" smtClean="0"/>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404813"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aseline="0" dirty="0" smtClean="0"/>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180975" indent="-171450" algn="l" defTabSz="914400" rtl="0" eaLnBrk="1" latinLnBrk="0" hangingPunct="1">
                        <a:buFont typeface="Arial" panose="020B0604020202020204" pitchFamily="34" charset="0"/>
                        <a:buChar char="•"/>
                      </a:pPr>
                      <a:r>
                        <a:rPr lang="en-US" sz="1400" b="0" kern="1200" dirty="0" smtClean="0">
                          <a:solidFill>
                            <a:schemeClr val="dk1"/>
                          </a:solidFill>
                          <a:latin typeface="Arial" panose="020B0604020202020204" pitchFamily="34" charset="0"/>
                          <a:ea typeface="+mn-ea"/>
                          <a:cs typeface="Arial" panose="020B0604020202020204" pitchFamily="34" charset="0"/>
                        </a:rPr>
                        <a:t>Configuring</a:t>
                      </a:r>
                      <a:r>
                        <a:rPr lang="en-US" sz="1400" b="0" kern="1200" baseline="0" dirty="0" smtClean="0">
                          <a:solidFill>
                            <a:schemeClr val="dk1"/>
                          </a:solidFill>
                          <a:latin typeface="Arial" panose="020B0604020202020204" pitchFamily="34" charset="0"/>
                          <a:ea typeface="+mn-ea"/>
                          <a:cs typeface="Arial" panose="020B0604020202020204" pitchFamily="34" charset="0"/>
                        </a:rPr>
                        <a:t> AWS instances proved too time-consuming</a:t>
                      </a:r>
                    </a:p>
                    <a:p>
                      <a:pPr marL="180975" indent="-171450" algn="l" defTabSz="914400" rtl="0" eaLnBrk="1" latinLnBrk="0" hangingPunct="1">
                        <a:buFont typeface="Arial" panose="020B0604020202020204" pitchFamily="34" charset="0"/>
                        <a:buChar char="•"/>
                      </a:pPr>
                      <a:r>
                        <a:rPr lang="en-US" sz="1400" b="0" kern="1200" baseline="0" dirty="0" err="1" smtClean="0">
                          <a:solidFill>
                            <a:schemeClr val="dk1"/>
                          </a:solidFill>
                          <a:latin typeface="Arial" panose="020B0604020202020204" pitchFamily="34" charset="0"/>
                          <a:ea typeface="+mn-ea"/>
                          <a:cs typeface="Arial" panose="020B0604020202020204" pitchFamily="34" charset="0"/>
                        </a:rPr>
                        <a:t>PythonAnywhere</a:t>
                      </a:r>
                      <a:r>
                        <a:rPr lang="en-US" sz="1400" b="0" kern="1200" baseline="0" dirty="0" smtClean="0">
                          <a:solidFill>
                            <a:schemeClr val="dk1"/>
                          </a:solidFill>
                          <a:latin typeface="Arial" panose="020B0604020202020204" pitchFamily="34" charset="0"/>
                          <a:ea typeface="+mn-ea"/>
                          <a:cs typeface="Arial" panose="020B0604020202020204" pitchFamily="34" charset="0"/>
                        </a:rPr>
                        <a:t> has a very easy setup for Python/Flask. Incorporating </a:t>
                      </a:r>
                      <a:r>
                        <a:rPr lang="en-US" sz="1400" b="0" kern="1200" baseline="0" dirty="0" err="1" smtClean="0">
                          <a:solidFill>
                            <a:schemeClr val="dk1"/>
                          </a:solidFill>
                          <a:latin typeface="Arial" panose="020B0604020202020204" pitchFamily="34" charset="0"/>
                          <a:ea typeface="+mn-ea"/>
                          <a:cs typeface="Arial" panose="020B0604020202020204" pitchFamily="34" charset="0"/>
                        </a:rPr>
                        <a:t>Highcharts</a:t>
                      </a:r>
                      <a:r>
                        <a:rPr lang="en-US" sz="1400" b="0" kern="1200" baseline="0" dirty="0" smtClean="0">
                          <a:solidFill>
                            <a:schemeClr val="dk1"/>
                          </a:solidFill>
                          <a:latin typeface="Arial" panose="020B0604020202020204" pitchFamily="34" charset="0"/>
                          <a:ea typeface="+mn-ea"/>
                          <a:cs typeface="Arial" panose="020B0604020202020204" pitchFamily="34" charset="0"/>
                        </a:rPr>
                        <a:t> just meant importing some </a:t>
                      </a:r>
                      <a:r>
                        <a:rPr lang="en-US" sz="1400" b="0" kern="1200" baseline="0" dirty="0" err="1" smtClean="0">
                          <a:solidFill>
                            <a:schemeClr val="dk1"/>
                          </a:solidFill>
                          <a:latin typeface="Arial" panose="020B0604020202020204" pitchFamily="34" charset="0"/>
                          <a:ea typeface="+mn-ea"/>
                          <a:cs typeface="Arial" panose="020B0604020202020204" pitchFamily="34" charset="0"/>
                        </a:rPr>
                        <a:t>javascript</a:t>
                      </a:r>
                      <a:r>
                        <a:rPr lang="en-US" sz="1400" b="0" kern="1200" baseline="0" dirty="0" smtClean="0">
                          <a:solidFill>
                            <a:schemeClr val="dk1"/>
                          </a:solidFill>
                          <a:latin typeface="Arial" panose="020B0604020202020204" pitchFamily="34" charset="0"/>
                          <a:ea typeface="+mn-ea"/>
                          <a:cs typeface="Arial" panose="020B0604020202020204" pitchFamily="34" charset="0"/>
                        </a:rPr>
                        <a:t> files.</a:t>
                      </a:r>
                      <a:endParaRPr lang="en-US" sz="1400" b="0" kern="1200" dirty="0" smtClean="0">
                        <a:solidFill>
                          <a:schemeClr val="dk1"/>
                        </a:solidFill>
                        <a:latin typeface="Arial" panose="020B0604020202020204" pitchFamily="34" charset="0"/>
                        <a:ea typeface="+mn-ea"/>
                        <a:cs typeface="Arial" panose="020B0604020202020204" pitchFamily="34" charset="0"/>
                      </a:endParaRPr>
                    </a:p>
                  </a:txBody>
                  <a:tcPr anchor="ctr">
                    <a:lnL w="12700" cmpd="sng">
                      <a:noFill/>
                    </a:lnL>
                    <a:lnR w="12700" cmpd="sng">
                      <a:noFill/>
                    </a:lnR>
                    <a:lnT w="12700" cap="flat" cmpd="sng" algn="ctr">
                      <a:solidFill>
                        <a:schemeClr val="tx1">
                          <a:lumMod val="50000"/>
                          <a:lumOff val="50000"/>
                        </a:schemeClr>
                      </a:solidFill>
                      <a:prstDash val="dash"/>
                      <a:round/>
                      <a:headEnd type="none" w="med" len="med"/>
                      <a:tailEnd type="none" w="med" len="med"/>
                    </a:lnT>
                    <a:lnB w="12700" cap="flat" cmpd="sng" algn="ctr">
                      <a:solidFill>
                        <a:schemeClr val="tx1">
                          <a:lumMod val="50000"/>
                          <a:lumOff val="50000"/>
                        </a:schemeClr>
                      </a:solidFill>
                      <a:prstDash val="dash"/>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7" name="Rectangle 6"/>
          <p:cNvSpPr/>
          <p:nvPr/>
        </p:nvSpPr>
        <p:spPr>
          <a:xfrm>
            <a:off x="7684773" y="457200"/>
            <a:ext cx="1447800" cy="533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SP</a:t>
            </a:r>
            <a:endParaRPr lang="en-US" dirty="0">
              <a:solidFill>
                <a:schemeClr val="tx1"/>
              </a:solidFill>
            </a:endParaRPr>
          </a:p>
        </p:txBody>
      </p:sp>
    </p:spTree>
    <p:extLst>
      <p:ext uri="{BB962C8B-B14F-4D97-AF65-F5344CB8AC3E}">
        <p14:creationId xmlns:p14="http://schemas.microsoft.com/office/powerpoint/2010/main" val="3453221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Who we talked to</a:t>
            </a:r>
            <a:endParaRPr lang="en-US" b="1" dirty="0"/>
          </a:p>
        </p:txBody>
      </p:sp>
      <p:sp>
        <p:nvSpPr>
          <p:cNvPr id="3" name="Text Placeholder 2"/>
          <p:cNvSpPr>
            <a:spLocks noGrp="1"/>
          </p:cNvSpPr>
          <p:nvPr>
            <p:ph type="body" sz="quarter" idx="15"/>
          </p:nvPr>
        </p:nvSpPr>
        <p:spPr>
          <a:xfrm>
            <a:off x="4572000" y="1066800"/>
            <a:ext cx="4186254" cy="4495800"/>
          </a:xfrm>
        </p:spPr>
        <p:txBody>
          <a:bodyPr/>
          <a:lstStyle/>
          <a:p>
            <a:r>
              <a:rPr lang="en-US" dirty="0" smtClean="0"/>
              <a:t>Initial Discussions with:</a:t>
            </a:r>
          </a:p>
          <a:p>
            <a:endParaRPr lang="en-US" dirty="0" smtClean="0"/>
          </a:p>
          <a:p>
            <a:pPr marL="0" indent="0">
              <a:buNone/>
            </a:pPr>
            <a:r>
              <a:rPr lang="en-US" b="0" dirty="0" smtClean="0"/>
              <a:t>- US Economist</a:t>
            </a:r>
          </a:p>
          <a:p>
            <a:pPr marL="0" indent="0">
              <a:buNone/>
            </a:pPr>
            <a:r>
              <a:rPr lang="en-US" b="0" dirty="0" smtClean="0"/>
              <a:t>- Global Macro Strategist</a:t>
            </a:r>
          </a:p>
          <a:p>
            <a:pPr marL="0" indent="0">
              <a:buNone/>
            </a:pPr>
            <a:r>
              <a:rPr lang="en-US" b="0" dirty="0" smtClean="0"/>
              <a:t>- Interest Rate Strategist</a:t>
            </a:r>
          </a:p>
          <a:p>
            <a:pPr marL="0" indent="0">
              <a:buNone/>
            </a:pPr>
            <a:endParaRPr lang="en-US" b="0" dirty="0" smtClean="0"/>
          </a:p>
          <a:p>
            <a:pPr marL="0" indent="0">
              <a:buNone/>
            </a:pPr>
            <a:r>
              <a:rPr lang="en-US" b="0" dirty="0" smtClean="0"/>
              <a:t>Main Takeaways: 1) Main use of ADP is to predict the BLS payrolls estimate. 2) Useful to know how the difference between the ADP and BLS estimates changes over time.</a:t>
            </a:r>
          </a:p>
          <a:p>
            <a:pPr marL="0" indent="0">
              <a:buNone/>
            </a:pPr>
            <a:endParaRPr lang="en-US" b="0" dirty="0"/>
          </a:p>
          <a:p>
            <a:pPr>
              <a:buFont typeface="Wingdings" charset="2"/>
              <a:buChar char="§"/>
            </a:pPr>
            <a:r>
              <a:rPr lang="en-US" dirty="0" smtClean="0"/>
              <a:t>User Testing:</a:t>
            </a:r>
          </a:p>
          <a:p>
            <a:pPr marL="0" indent="0">
              <a:buNone/>
            </a:pPr>
            <a:endParaRPr lang="en-US" dirty="0" smtClean="0"/>
          </a:p>
          <a:p>
            <a:pPr marL="0" indent="0">
              <a:buNone/>
            </a:pPr>
            <a:r>
              <a:rPr lang="en-US" b="0" dirty="0" smtClean="0"/>
              <a:t>- Global </a:t>
            </a:r>
            <a:r>
              <a:rPr lang="en-US" b="0" dirty="0"/>
              <a:t>Macro </a:t>
            </a:r>
            <a:r>
              <a:rPr lang="en-US" b="0" dirty="0" smtClean="0"/>
              <a:t>Strategist</a:t>
            </a:r>
          </a:p>
          <a:p>
            <a:pPr marL="0" indent="0">
              <a:buNone/>
            </a:pPr>
            <a:endParaRPr lang="en-US" b="0" dirty="0"/>
          </a:p>
          <a:p>
            <a:pPr marL="0" indent="0">
              <a:buNone/>
            </a:pPr>
            <a:r>
              <a:rPr lang="en-US" b="0" dirty="0" smtClean="0"/>
              <a:t>Main Takeaway: The visualization comparing the difference between the ADP and BLS payroll estimates by month was deemed most useful.</a:t>
            </a:r>
          </a:p>
          <a:p>
            <a:pPr marL="0" indent="0">
              <a:buNone/>
            </a:pPr>
            <a:endParaRPr lang="en-US" b="0" dirty="0"/>
          </a:p>
          <a:p>
            <a:pPr marL="0" indent="0">
              <a:buNone/>
            </a:pPr>
            <a:endParaRPr lang="en-US" b="0" dirty="0"/>
          </a:p>
        </p:txBody>
      </p:sp>
      <p:sp>
        <p:nvSpPr>
          <p:cNvPr id="4" name="Rectangle 3"/>
          <p:cNvSpPr/>
          <p:nvPr/>
        </p:nvSpPr>
        <p:spPr>
          <a:xfrm>
            <a:off x="7467600" y="76200"/>
            <a:ext cx="1594104" cy="3048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a:r>
              <a:rPr lang="en-US" sz="1200" b="1" dirty="0"/>
              <a:t>  </a:t>
            </a:r>
            <a:r>
              <a:rPr lang="en-US" sz="1200" b="1" dirty="0" smtClean="0"/>
              <a:t>UX Testing</a:t>
            </a:r>
            <a:endParaRPr lang="en-US" sz="1200" b="1" dirty="0"/>
          </a:p>
        </p:txBody>
      </p:sp>
      <p:pic>
        <p:nvPicPr>
          <p:cNvPr id="6" name="Picture 18" descr=" abstract user icon 1 by Tre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70806" y="121920"/>
            <a:ext cx="213024" cy="213024"/>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7"/>
          <p:cNvSpPr/>
          <p:nvPr/>
        </p:nvSpPr>
        <p:spPr>
          <a:xfrm>
            <a:off x="7620000" y="457200"/>
            <a:ext cx="1447800" cy="533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AV / RR</a:t>
            </a:r>
            <a:endParaRPr lang="en-US" dirty="0">
              <a:solidFill>
                <a:schemeClr val="tx1"/>
              </a:solidFill>
            </a:endParaRPr>
          </a:p>
        </p:txBody>
      </p:sp>
      <p:cxnSp>
        <p:nvCxnSpPr>
          <p:cNvPr id="7" name="Straight Connector 6"/>
          <p:cNvCxnSpPr/>
          <p:nvPr/>
        </p:nvCxnSpPr>
        <p:spPr>
          <a:xfrm>
            <a:off x="4572000" y="1066800"/>
            <a:ext cx="42672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28600" y="1066800"/>
            <a:ext cx="381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ColumnHeader"/>
          <p:cNvSpPr>
            <a:spLocks noChangeArrowheads="1"/>
          </p:cNvSpPr>
          <p:nvPr/>
        </p:nvSpPr>
        <p:spPr bwMode="gray">
          <a:xfrm>
            <a:off x="381000" y="685800"/>
            <a:ext cx="3009900" cy="400110"/>
          </a:xfrm>
          <a:prstGeom prst="rect">
            <a:avLst/>
          </a:prstGeom>
          <a:noFill/>
          <a:ln w="9525">
            <a:noFill/>
            <a:miter lim="800000"/>
            <a:headEnd/>
            <a:tailEnd/>
          </a:ln>
          <a:effectLst>
            <a:outerShdw dist="25400" dir="5400000" sx="99000" sy="99000" algn="ctr" rotWithShape="0">
              <a:schemeClr val="bg1"/>
            </a:outerShdw>
          </a:effectLst>
        </p:spPr>
        <p:txBody>
          <a:bodyPr wrap="square" tIns="91440" bIns="91440" anchor="b">
            <a:spAutoFit/>
          </a:bodyPr>
          <a:lstStyle/>
          <a:p>
            <a:pPr algn="ctr" defTabSz="457200" fontAlgn="base">
              <a:spcBef>
                <a:spcPct val="0"/>
              </a:spcBef>
              <a:spcAft>
                <a:spcPct val="0"/>
              </a:spcAft>
            </a:pPr>
            <a:r>
              <a:rPr lang="en-US" sz="1400" b="1" dirty="0" smtClean="0">
                <a:solidFill>
                  <a:srgbClr val="000000"/>
                </a:solidFill>
              </a:rPr>
              <a:t>Jobs Explorer</a:t>
            </a:r>
            <a:endParaRPr lang="en-US" sz="1400" b="1" dirty="0">
              <a:solidFill>
                <a:srgbClr val="000000"/>
              </a:solidFill>
            </a:endParaRPr>
          </a:p>
        </p:txBody>
      </p:sp>
      <p:sp>
        <p:nvSpPr>
          <p:cNvPr id="12" name="ColumnHeader"/>
          <p:cNvSpPr>
            <a:spLocks noChangeArrowheads="1"/>
          </p:cNvSpPr>
          <p:nvPr/>
        </p:nvSpPr>
        <p:spPr bwMode="gray">
          <a:xfrm>
            <a:off x="4953000" y="685800"/>
            <a:ext cx="3009900" cy="400110"/>
          </a:xfrm>
          <a:prstGeom prst="rect">
            <a:avLst/>
          </a:prstGeom>
          <a:noFill/>
          <a:ln w="9525">
            <a:noFill/>
            <a:miter lim="800000"/>
            <a:headEnd/>
            <a:tailEnd/>
          </a:ln>
          <a:effectLst>
            <a:outerShdw dist="25400" dir="5400000" sx="99000" sy="99000" algn="ctr" rotWithShape="0">
              <a:schemeClr val="bg1"/>
            </a:outerShdw>
          </a:effectLst>
        </p:spPr>
        <p:txBody>
          <a:bodyPr wrap="square" tIns="91440" bIns="91440" anchor="b">
            <a:spAutoFit/>
          </a:bodyPr>
          <a:lstStyle/>
          <a:p>
            <a:pPr algn="ctr" defTabSz="457200" fontAlgn="base">
              <a:spcBef>
                <a:spcPct val="0"/>
              </a:spcBef>
              <a:spcAft>
                <a:spcPct val="0"/>
              </a:spcAft>
            </a:pPr>
            <a:r>
              <a:rPr lang="en-US" sz="1400" b="1" dirty="0" smtClean="0">
                <a:solidFill>
                  <a:srgbClr val="000000"/>
                </a:solidFill>
              </a:rPr>
              <a:t>ADP/BLS</a:t>
            </a:r>
            <a:endParaRPr lang="en-US" sz="1400" b="1" dirty="0">
              <a:solidFill>
                <a:srgbClr val="000000"/>
              </a:solidFill>
            </a:endParaRPr>
          </a:p>
        </p:txBody>
      </p:sp>
    </p:spTree>
    <p:extLst>
      <p:ext uri="{BB962C8B-B14F-4D97-AF65-F5344CB8AC3E}">
        <p14:creationId xmlns:p14="http://schemas.microsoft.com/office/powerpoint/2010/main" val="27343412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3045&quot;&gt;&lt;version val=&quot;24164&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THINKCELLUNDODONOTDELETE" val="0"/>
  <p:tag name="ENGAGE" val="{&quot;SavedSwatch&quot;:&quot;-16748873|-8341960|-3468525|-2064878|-9539986|Markido&quot;,&quot;Id&quot;:&quot;57a7b3ff3641316fb4359529&quot;,&quot;SmartGridHorizontal&quot;:0,&quot;LinkedExcelSources&quot;:{},&quot;LinkedProjectSources&quot;:{},&quot;FlowConfig&quot;:{&quot;Canvas&quot;:{&quot;Slide&quot;:-1,&quot;Width&quot;:0,&quot;Height&quot;:0},&quot;Timeline&quot;:{&quot;Actions&quot;:[]}}}"/>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30_Blank">
  <a:themeElements>
    <a:clrScheme name="Custom 2">
      <a:dk1>
        <a:srgbClr val="000000"/>
      </a:dk1>
      <a:lt1>
        <a:sysClr val="window" lastClr="FFFFFF"/>
      </a:lt1>
      <a:dk2>
        <a:srgbClr val="6F6F73"/>
      </a:dk2>
      <a:lt2>
        <a:srgbClr val="FFFFFF"/>
      </a:lt2>
      <a:accent1>
        <a:srgbClr val="F9A11A"/>
      </a:accent1>
      <a:accent2>
        <a:srgbClr val="CB4398"/>
      </a:accent2>
      <a:accent3>
        <a:srgbClr val="64BEEB"/>
      </a:accent3>
      <a:accent4>
        <a:srgbClr val="C4DA5A"/>
      </a:accent4>
      <a:accent5>
        <a:srgbClr val="6F6F73"/>
      </a:accent5>
      <a:accent6>
        <a:srgbClr val="6F6F73"/>
      </a:accent6>
      <a:hlink>
        <a:srgbClr val="6F6F73"/>
      </a:hlink>
      <a:folHlink>
        <a:srgbClr val="4040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135_Blank">
  <a:themeElements>
    <a:clrScheme name="Custom 2">
      <a:dk1>
        <a:srgbClr val="000000"/>
      </a:dk1>
      <a:lt1>
        <a:sysClr val="window" lastClr="FFFFFF"/>
      </a:lt1>
      <a:dk2>
        <a:srgbClr val="6F6F73"/>
      </a:dk2>
      <a:lt2>
        <a:srgbClr val="FFFFFF"/>
      </a:lt2>
      <a:accent1>
        <a:srgbClr val="F9A11A"/>
      </a:accent1>
      <a:accent2>
        <a:srgbClr val="CB4398"/>
      </a:accent2>
      <a:accent3>
        <a:srgbClr val="64BEEB"/>
      </a:accent3>
      <a:accent4>
        <a:srgbClr val="C4DA5A"/>
      </a:accent4>
      <a:accent5>
        <a:srgbClr val="6F6F73"/>
      </a:accent5>
      <a:accent6>
        <a:srgbClr val="6F6F73"/>
      </a:accent6>
      <a:hlink>
        <a:srgbClr val="6F6F73"/>
      </a:hlink>
      <a:folHlink>
        <a:srgbClr val="4040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51007 - ADP_PPT+Presentation+4x3">
  <a:themeElements>
    <a:clrScheme name="ADP">
      <a:dk1>
        <a:srgbClr val="6F6F73"/>
      </a:dk1>
      <a:lt1>
        <a:sysClr val="window" lastClr="FFFFFF"/>
      </a:lt1>
      <a:dk2>
        <a:srgbClr val="AAA9AA"/>
      </a:dk2>
      <a:lt2>
        <a:srgbClr val="FFFFFF"/>
      </a:lt2>
      <a:accent1>
        <a:srgbClr val="F9A11A"/>
      </a:accent1>
      <a:accent2>
        <a:srgbClr val="CB4399"/>
      </a:accent2>
      <a:accent3>
        <a:srgbClr val="64BEEB"/>
      </a:accent3>
      <a:accent4>
        <a:srgbClr val="C4DA5A"/>
      </a:accent4>
      <a:accent5>
        <a:srgbClr val="AAA9AA"/>
      </a:accent5>
      <a:accent6>
        <a:srgbClr val="BDBBBB"/>
      </a:accent6>
      <a:hlink>
        <a:srgbClr val="0000FF"/>
      </a:hlink>
      <a:folHlink>
        <a:srgbClr val="C4DA5A"/>
      </a:folHlink>
    </a:clrScheme>
    <a:fontScheme name="ADP">
      <a:majorFont>
        <a:latin typeface="Arial"/>
        <a:ea typeface=""/>
        <a:cs typeface=""/>
      </a:majorFont>
      <a:minorFont>
        <a:latin typeface="Arial"/>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Blank">
  <a:themeElements>
    <a:clrScheme name="Custom 2">
      <a:dk1>
        <a:srgbClr val="000000"/>
      </a:dk1>
      <a:lt1>
        <a:sysClr val="window" lastClr="FFFFFF"/>
      </a:lt1>
      <a:dk2>
        <a:srgbClr val="6F6F73"/>
      </a:dk2>
      <a:lt2>
        <a:srgbClr val="FFFFFF"/>
      </a:lt2>
      <a:accent1>
        <a:srgbClr val="F9A11A"/>
      </a:accent1>
      <a:accent2>
        <a:srgbClr val="CB4398"/>
      </a:accent2>
      <a:accent3>
        <a:srgbClr val="64BEEB"/>
      </a:accent3>
      <a:accent4>
        <a:srgbClr val="C4DA5A"/>
      </a:accent4>
      <a:accent5>
        <a:srgbClr val="6F6F73"/>
      </a:accent5>
      <a:accent6>
        <a:srgbClr val="6F6F73"/>
      </a:accent6>
      <a:hlink>
        <a:srgbClr val="6F6F73"/>
      </a:hlink>
      <a:folHlink>
        <a:srgbClr val="4040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6_Blank">
  <a:themeElements>
    <a:clrScheme name="Custom 2">
      <a:dk1>
        <a:srgbClr val="000000"/>
      </a:dk1>
      <a:lt1>
        <a:sysClr val="window" lastClr="FFFFFF"/>
      </a:lt1>
      <a:dk2>
        <a:srgbClr val="6F6F73"/>
      </a:dk2>
      <a:lt2>
        <a:srgbClr val="FFFFFF"/>
      </a:lt2>
      <a:accent1>
        <a:srgbClr val="F9A11A"/>
      </a:accent1>
      <a:accent2>
        <a:srgbClr val="CB4398"/>
      </a:accent2>
      <a:accent3>
        <a:srgbClr val="64BEEB"/>
      </a:accent3>
      <a:accent4>
        <a:srgbClr val="C4DA5A"/>
      </a:accent4>
      <a:accent5>
        <a:srgbClr val="6F6F73"/>
      </a:accent5>
      <a:accent6>
        <a:srgbClr val="6F6F73"/>
      </a:accent6>
      <a:hlink>
        <a:srgbClr val="6F6F73"/>
      </a:hlink>
      <a:folHlink>
        <a:srgbClr val="4040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31_Blank">
  <a:themeElements>
    <a:clrScheme name="Custom 2">
      <a:dk1>
        <a:srgbClr val="000000"/>
      </a:dk1>
      <a:lt1>
        <a:sysClr val="window" lastClr="FFFFFF"/>
      </a:lt1>
      <a:dk2>
        <a:srgbClr val="6F6F73"/>
      </a:dk2>
      <a:lt2>
        <a:srgbClr val="FFFFFF"/>
      </a:lt2>
      <a:accent1>
        <a:srgbClr val="F9A11A"/>
      </a:accent1>
      <a:accent2>
        <a:srgbClr val="CB4398"/>
      </a:accent2>
      <a:accent3>
        <a:srgbClr val="64BEEB"/>
      </a:accent3>
      <a:accent4>
        <a:srgbClr val="C4DA5A"/>
      </a:accent4>
      <a:accent5>
        <a:srgbClr val="6F6F73"/>
      </a:accent5>
      <a:accent6>
        <a:srgbClr val="6F6F73"/>
      </a:accent6>
      <a:hlink>
        <a:srgbClr val="6F6F73"/>
      </a:hlink>
      <a:folHlink>
        <a:srgbClr val="4040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Blue Color Palette">
  <a:themeElements>
    <a:clrScheme name="Blue Palette -  ADP">
      <a:dk1>
        <a:srgbClr val="6F6F73"/>
      </a:dk1>
      <a:lt1>
        <a:sysClr val="window" lastClr="FFFFFF"/>
      </a:lt1>
      <a:dk2>
        <a:srgbClr val="6F6F73"/>
      </a:dk2>
      <a:lt2>
        <a:srgbClr val="FFFFFF"/>
      </a:lt2>
      <a:accent1>
        <a:srgbClr val="64BEEB"/>
      </a:accent1>
      <a:accent2>
        <a:srgbClr val="0069A6"/>
      </a:accent2>
      <a:accent3>
        <a:srgbClr val="0083C1"/>
      </a:accent3>
      <a:accent4>
        <a:srgbClr val="00A1DF"/>
      </a:accent4>
      <a:accent5>
        <a:srgbClr val="4EC1E0"/>
      </a:accent5>
      <a:accent6>
        <a:srgbClr val="6EC4E9"/>
      </a:accent6>
      <a:hlink>
        <a:srgbClr val="64BEEB"/>
      </a:hlink>
      <a:folHlink>
        <a:srgbClr val="40404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32_Blank">
  <a:themeElements>
    <a:clrScheme name="Custom 2">
      <a:dk1>
        <a:srgbClr val="000000"/>
      </a:dk1>
      <a:lt1>
        <a:sysClr val="window" lastClr="FFFFFF"/>
      </a:lt1>
      <a:dk2>
        <a:srgbClr val="6F6F73"/>
      </a:dk2>
      <a:lt2>
        <a:srgbClr val="FFFFFF"/>
      </a:lt2>
      <a:accent1>
        <a:srgbClr val="F9A11A"/>
      </a:accent1>
      <a:accent2>
        <a:srgbClr val="CB4398"/>
      </a:accent2>
      <a:accent3>
        <a:srgbClr val="64BEEB"/>
      </a:accent3>
      <a:accent4>
        <a:srgbClr val="C4DA5A"/>
      </a:accent4>
      <a:accent5>
        <a:srgbClr val="6F6F73"/>
      </a:accent5>
      <a:accent6>
        <a:srgbClr val="6F6F73"/>
      </a:accent6>
      <a:hlink>
        <a:srgbClr val="6F6F73"/>
      </a:hlink>
      <a:folHlink>
        <a:srgbClr val="4040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33_Blank">
  <a:themeElements>
    <a:clrScheme name="Custom 2">
      <a:dk1>
        <a:srgbClr val="000000"/>
      </a:dk1>
      <a:lt1>
        <a:sysClr val="window" lastClr="FFFFFF"/>
      </a:lt1>
      <a:dk2>
        <a:srgbClr val="6F6F73"/>
      </a:dk2>
      <a:lt2>
        <a:srgbClr val="FFFFFF"/>
      </a:lt2>
      <a:accent1>
        <a:srgbClr val="F9A11A"/>
      </a:accent1>
      <a:accent2>
        <a:srgbClr val="CB4398"/>
      </a:accent2>
      <a:accent3>
        <a:srgbClr val="64BEEB"/>
      </a:accent3>
      <a:accent4>
        <a:srgbClr val="C4DA5A"/>
      </a:accent4>
      <a:accent5>
        <a:srgbClr val="6F6F73"/>
      </a:accent5>
      <a:accent6>
        <a:srgbClr val="6F6F73"/>
      </a:accent6>
      <a:hlink>
        <a:srgbClr val="6F6F73"/>
      </a:hlink>
      <a:folHlink>
        <a:srgbClr val="4040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34_Blank">
  <a:themeElements>
    <a:clrScheme name="Custom 2">
      <a:dk1>
        <a:srgbClr val="000000"/>
      </a:dk1>
      <a:lt1>
        <a:sysClr val="window" lastClr="FFFFFF"/>
      </a:lt1>
      <a:dk2>
        <a:srgbClr val="6F6F73"/>
      </a:dk2>
      <a:lt2>
        <a:srgbClr val="FFFFFF"/>
      </a:lt2>
      <a:accent1>
        <a:srgbClr val="F9A11A"/>
      </a:accent1>
      <a:accent2>
        <a:srgbClr val="CB4398"/>
      </a:accent2>
      <a:accent3>
        <a:srgbClr val="64BEEB"/>
      </a:accent3>
      <a:accent4>
        <a:srgbClr val="C4DA5A"/>
      </a:accent4>
      <a:accent5>
        <a:srgbClr val="6F6F73"/>
      </a:accent5>
      <a:accent6>
        <a:srgbClr val="6F6F73"/>
      </a:accent6>
      <a:hlink>
        <a:srgbClr val="6F6F73"/>
      </a:hlink>
      <a:folHlink>
        <a:srgbClr val="4040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14623</TotalTime>
  <Words>1850</Words>
  <Application>Microsoft Macintosh PowerPoint</Application>
  <PresentationFormat>On-screen Show (4:3)</PresentationFormat>
  <Paragraphs>238</Paragraphs>
  <Slides>16</Slides>
  <Notes>0</Notes>
  <HiddenSlides>0</HiddenSlides>
  <MMClips>0</MMClips>
  <ScaleCrop>false</ScaleCrop>
  <HeadingPairs>
    <vt:vector size="8" baseType="variant">
      <vt:variant>
        <vt:lpstr>Fonts Used</vt:lpstr>
      </vt:variant>
      <vt:variant>
        <vt:i4>4</vt:i4>
      </vt:variant>
      <vt:variant>
        <vt:lpstr>Theme</vt:lpstr>
      </vt:variant>
      <vt:variant>
        <vt:i4>10</vt:i4>
      </vt:variant>
      <vt:variant>
        <vt:lpstr>Embedded OLE Servers</vt:lpstr>
      </vt:variant>
      <vt:variant>
        <vt:i4>1</vt:i4>
      </vt:variant>
      <vt:variant>
        <vt:lpstr>Slide Titles</vt:lpstr>
      </vt:variant>
      <vt:variant>
        <vt:i4>16</vt:i4>
      </vt:variant>
    </vt:vector>
  </HeadingPairs>
  <TitlesOfParts>
    <vt:vector size="31" baseType="lpstr">
      <vt:lpstr>Calibri</vt:lpstr>
      <vt:lpstr>Courier New</vt:lpstr>
      <vt:lpstr>Wingdings</vt:lpstr>
      <vt:lpstr>Arial</vt:lpstr>
      <vt:lpstr>130_Blank</vt:lpstr>
      <vt:lpstr>151007 - ADP_PPT+Presentation+4x3</vt:lpstr>
      <vt:lpstr>1_Blank</vt:lpstr>
      <vt:lpstr>26_Blank</vt:lpstr>
      <vt:lpstr>131_Blank</vt:lpstr>
      <vt:lpstr>Blue Color Palette</vt:lpstr>
      <vt:lpstr>132_Blank</vt:lpstr>
      <vt:lpstr>133_Blank</vt:lpstr>
      <vt:lpstr>134_Blank</vt:lpstr>
      <vt:lpstr>135_Blank</vt:lpstr>
      <vt:lpstr>think-cell Slide</vt:lpstr>
      <vt:lpstr>PowerPoint Presentation</vt:lpstr>
      <vt:lpstr>Outline for the final presentation</vt:lpstr>
      <vt:lpstr>Insight@ADP Visualizing ADP’s National Employment Report</vt:lpstr>
      <vt:lpstr>Roadmap for our presentation</vt:lpstr>
      <vt:lpstr>A quick reminder about our project Current state of the NER and our objective</vt:lpstr>
      <vt:lpstr>Business journalists and financial professionals are our target audience</vt:lpstr>
      <vt:lpstr>Where we left off as of the mid-term Design mockups</vt:lpstr>
      <vt:lpstr>A few technology choices were fundamental  to building our final visualization</vt:lpstr>
      <vt:lpstr>Who we talked to</vt:lpstr>
      <vt:lpstr>Testing uncovered a number changes (I) Jobs Explorer MoSCoW prioritization</vt:lpstr>
      <vt:lpstr>Testing uncovered a number changes (II) BLS Comparison MoSCoW prioritization</vt:lpstr>
      <vt:lpstr>Based on user testing, we made multiple iterations on our visualizations (I) Jobs Explorer</vt:lpstr>
      <vt:lpstr>Based on user testing, we made multiple iterations on our visualizations (II) BLS Comparison</vt:lpstr>
      <vt:lpstr>Our updated visualization http://spadela.pythonanywhere.com/</vt:lpstr>
      <vt:lpstr>PowerPoint Presentation</vt:lpstr>
      <vt:lpstr>Testing uncovered a number of potential  changes to improve the user experience</vt:lpstr>
    </vt:vector>
  </TitlesOfParts>
  <Company>Automatic Data Processing,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Amin Venjara</dc:creator>
  <cp:lastModifiedBy>Saad Padela</cp:lastModifiedBy>
  <cp:revision>187</cp:revision>
  <cp:lastPrinted>2016-03-28T14:00:06Z</cp:lastPrinted>
  <dcterms:created xsi:type="dcterms:W3CDTF">2016-03-23T12:38:49Z</dcterms:created>
  <dcterms:modified xsi:type="dcterms:W3CDTF">2016-08-11T20:10:17Z</dcterms:modified>
</cp:coreProperties>
</file>